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5"/>
    <p:sldMasterId id="214748367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embeddedFontLst>
    <p:embeddedFont>
      <p:font typeface="Roboto"/>
      <p:regular r:id="rId73"/>
      <p:bold r:id="rId74"/>
      <p:italic r:id="rId75"/>
      <p:boldItalic r:id="rId76"/>
    </p:embeddedFont>
    <p:embeddedFont>
      <p:font typeface="Average"/>
      <p:regular r:id="rId77"/>
    </p:embeddedFont>
    <p:embeddedFont>
      <p:font typeface="Oswald"/>
      <p:regular r:id="rId78"/>
      <p:bold r:id="rId79"/>
    </p:embeddedFont>
    <p:embeddedFont>
      <p:font typeface="Merriweather"/>
      <p:regular r:id="rId80"/>
      <p:bold r:id="rId81"/>
      <p:italic r:id="rId82"/>
      <p:boldItalic r:id="rId83"/>
    </p:embeddedFont>
    <p:embeddedFont>
      <p:font typeface="Open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C71BC9-D6BB-4CF6-B938-F70B50EA2ED8}">
  <a:tblStyle styleId="{14C71BC9-D6BB-4CF6-B938-F70B50EA2E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160AABB-58E0-43B0-84DE-1A4C285BD931}"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OpenSans-regular.fntdata"/><Relationship Id="rId83" Type="http://schemas.openxmlformats.org/officeDocument/2006/relationships/font" Target="fonts/Merriweather-boldItalic.fntdata"/><Relationship Id="rId42" Type="http://schemas.openxmlformats.org/officeDocument/2006/relationships/slide" Target="slides/slide35.xml"/><Relationship Id="rId86" Type="http://schemas.openxmlformats.org/officeDocument/2006/relationships/font" Target="fonts/OpenSans-italic.fntdata"/><Relationship Id="rId41" Type="http://schemas.openxmlformats.org/officeDocument/2006/relationships/slide" Target="slides/slide34.xml"/><Relationship Id="rId85" Type="http://schemas.openxmlformats.org/officeDocument/2006/relationships/font" Target="fonts/OpenSans-bold.fntdata"/><Relationship Id="rId44" Type="http://schemas.openxmlformats.org/officeDocument/2006/relationships/slide" Target="slides/slide37.xml"/><Relationship Id="rId43" Type="http://schemas.openxmlformats.org/officeDocument/2006/relationships/slide" Target="slides/slide36.xml"/><Relationship Id="rId87" Type="http://schemas.openxmlformats.org/officeDocument/2006/relationships/font" Target="fonts/OpenSans-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Merriweather-regular.fntdata"/><Relationship Id="rId82" Type="http://schemas.openxmlformats.org/officeDocument/2006/relationships/font" Target="fonts/Merriweather-italic.fntdata"/><Relationship Id="rId81" Type="http://schemas.openxmlformats.org/officeDocument/2006/relationships/font" Target="fonts/Merriweathe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regular.fntdata"/><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font" Target="fonts/Roboto-italic.fntdata"/><Relationship Id="rId30" Type="http://schemas.openxmlformats.org/officeDocument/2006/relationships/slide" Target="slides/slide23.xml"/><Relationship Id="rId74" Type="http://schemas.openxmlformats.org/officeDocument/2006/relationships/font" Target="fonts/Roboto-bold.fntdata"/><Relationship Id="rId33" Type="http://schemas.openxmlformats.org/officeDocument/2006/relationships/slide" Target="slides/slide26.xml"/><Relationship Id="rId77" Type="http://schemas.openxmlformats.org/officeDocument/2006/relationships/font" Target="fonts/Average-regular.fntdata"/><Relationship Id="rId32" Type="http://schemas.openxmlformats.org/officeDocument/2006/relationships/slide" Target="slides/slide25.xml"/><Relationship Id="rId76" Type="http://schemas.openxmlformats.org/officeDocument/2006/relationships/font" Target="fonts/Roboto-boldItalic.fntdata"/><Relationship Id="rId35" Type="http://schemas.openxmlformats.org/officeDocument/2006/relationships/slide" Target="slides/slide28.xml"/><Relationship Id="rId79" Type="http://schemas.openxmlformats.org/officeDocument/2006/relationships/font" Target="fonts/Oswald-bold.fntdata"/><Relationship Id="rId34" Type="http://schemas.openxmlformats.org/officeDocument/2006/relationships/slide" Target="slides/slide27.xml"/><Relationship Id="rId78" Type="http://schemas.openxmlformats.org/officeDocument/2006/relationships/font" Target="fonts/Oswald-regular.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Ry7-MJfTPej3gHcta9pL4wIgz1-y6HiCi_2oiFq6xf8/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Open_access#cite_note-3" TargetMode="External"/><Relationship Id="rId3" Type="http://schemas.openxmlformats.org/officeDocument/2006/relationships/hyperlink" Target="https://en.wikipedia.org/wiki/Open_access#cite_note-suber_overview-1" TargetMode="External"/><Relationship Id="rId4" Type="http://schemas.openxmlformats.org/officeDocument/2006/relationships/hyperlink" Target="https://en.wikipedia.org/wiki/Open_access#cite_note-4"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371/journal.pone.0253129" TargetMode="External"/><Relationship Id="rId3" Type="http://schemas.openxmlformats.org/officeDocument/2006/relationships/hyperlink" Target="https://doi.org/10.1371/journal.pone.0230416"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371/journal.pone.0253129" TargetMode="External"/><Relationship Id="rId3" Type="http://schemas.openxmlformats.org/officeDocument/2006/relationships/hyperlink" Target="https://doi.org/10.1371/journal.pone.0230416"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371/journal.pone.0253129" TargetMode="External"/><Relationship Id="rId3" Type="http://schemas.openxmlformats.org/officeDocument/2006/relationships/hyperlink" Target="https://doi.org/10.1371/journal.pone.0230416"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a.mg/journals/open-access-archaeology-journals"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wQ0B2aQVc-Q&amp;authuser=0"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phytoliths.github.io/FAIR-phytoliths/" TargetMode="External"/><Relationship Id="rId3" Type="http://schemas.openxmlformats.org/officeDocument/2006/relationships/hyperlink" Target="https://www.eosc-life.eu/opencall/" TargetMode="External"/><Relationship Id="rId4" Type="http://schemas.openxmlformats.org/officeDocument/2006/relationships/hyperlink" Target="https://open-phytoliths.netlify.app/" TargetMode="External"/><Relationship Id="rId10" Type="http://schemas.openxmlformats.org/officeDocument/2006/relationships/hyperlink" Target="https://orcid.org/0000-0002-6576-6053" TargetMode="External"/><Relationship Id="rId9" Type="http://schemas.openxmlformats.org/officeDocument/2006/relationships/hyperlink" Target="https://elixiruknode.org/team/emma-karoune/" TargetMode="External"/><Relationship Id="rId5" Type="http://schemas.openxmlformats.org/officeDocument/2006/relationships/hyperlink" Target="https://envarch.net/" TargetMode="External"/><Relationship Id="rId6" Type="http://schemas.openxmlformats.org/officeDocument/2006/relationships/hyperlink" Target="https://www.turing.ac.uk/people/research-associates/emma-karoune" TargetMode="External"/><Relationship Id="rId7" Type="http://schemas.openxmlformats.org/officeDocument/2006/relationships/hyperlink" Target="https://the-turing-way.netlify.app/afterword/contributors-record.html#emma-karoune" TargetMode="External"/><Relationship Id="rId8" Type="http://schemas.openxmlformats.org/officeDocument/2006/relationships/hyperlink" Target="https://www.software.ac.uk/about/fellows/emma-karoune"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archaeology-arthistory.or.kr/?c=user&amp;mcd=saa0005&amp;me=bbs_detail&amp;idx=17773&amp;cur_page=1&amp;sParam=" TargetMode="External"/><Relationship Id="rId3" Type="http://schemas.openxmlformats.org/officeDocument/2006/relationships/hyperlink" Target="https://snuarchsci.com/" TargetMode="External"/><Relationship Id="rId4" Type="http://schemas.openxmlformats.org/officeDocument/2006/relationships/hyperlink" Target="https://orcid.org/0000-0002-7100-4741" TargetMode="External"/><Relationship Id="rId5" Type="http://schemas.openxmlformats.org/officeDocument/2006/relationships/hyperlink" Target="https://snu-kr.academia.edu/JenniferBates" TargetMode="External"/><Relationship Id="rId6" Type="http://schemas.openxmlformats.org/officeDocument/2006/relationships/hyperlink" Target="https://www.researchgate.net/profile/Jennifer-Bates-9"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science/article/pii/S0034666722001816" TargetMode="External"/><Relationship Id="rId3" Type="http://schemas.openxmlformats.org/officeDocument/2006/relationships/hyperlink" Target="http://dx.doi.org/10.17504/protocols.io.q26g74mb8gwz/v2"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LiYingWang/kwl.pottery"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Ry7-MJfTPej3gHcta9pL4wIgz1-y6HiCi_2oiFq6xf8/edit?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e4d67d33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0e4d67d33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Emma to start - press record.</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See this longer talk - </a:t>
            </a:r>
            <a:r>
              <a:rPr lang="en-GB" u="sng">
                <a:solidFill>
                  <a:schemeClr val="hlink"/>
                </a:solidFill>
                <a:hlinkClick r:id="rId2"/>
              </a:rPr>
              <a:t>https://docs.google.com/presentation/d/1Ry7-MJfTPej3gHcta9pL4wIgz1-y6HiCi_2oiFq6xf8/edit?usp=sharing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c160c9c03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c160c9c03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GB" sz="1600">
                <a:solidFill>
                  <a:schemeClr val="dk1"/>
                </a:solidFill>
                <a:highlight>
                  <a:schemeClr val="lt1"/>
                </a:highlight>
              </a:rPr>
              <a:t>We will pick those that show data and code deposited in repositories and also that use of protocol.io for publishing open methods.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546e1f94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546e1f94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0"/>
              </a:spcAft>
              <a:buClr>
                <a:schemeClr val="dk1"/>
              </a:buClr>
              <a:buSzPts val="1100"/>
              <a:buFont typeface="Arial"/>
              <a:buNone/>
            </a:pPr>
            <a:r>
              <a:rPr b="1" lang="en-GB" sz="1400">
                <a:solidFill>
                  <a:srgbClr val="202122"/>
                </a:solidFill>
                <a:highlight>
                  <a:schemeClr val="lt1"/>
                </a:highlight>
              </a:rPr>
              <a:t>So what is open access?</a:t>
            </a:r>
            <a:endParaRPr b="1" sz="1400">
              <a:solidFill>
                <a:srgbClr val="202122"/>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rPr b="1" lang="en-GB" sz="1400">
                <a:solidFill>
                  <a:srgbClr val="202122"/>
                </a:solidFill>
                <a:highlight>
                  <a:schemeClr val="lt1"/>
                </a:highlight>
              </a:rPr>
              <a:t>Open access</a:t>
            </a:r>
            <a:r>
              <a:rPr lang="en-GB" sz="1400">
                <a:solidFill>
                  <a:srgbClr val="202122"/>
                </a:solidFill>
                <a:highlight>
                  <a:schemeClr val="lt1"/>
                </a:highlight>
              </a:rPr>
              <a:t> (</a:t>
            </a:r>
            <a:r>
              <a:rPr b="1" lang="en-GB" sz="1400">
                <a:solidFill>
                  <a:srgbClr val="202122"/>
                </a:solidFill>
                <a:highlight>
                  <a:schemeClr val="lt1"/>
                </a:highlight>
              </a:rPr>
              <a:t>OA</a:t>
            </a:r>
            <a:r>
              <a:rPr lang="en-GB" sz="1400">
                <a:solidFill>
                  <a:srgbClr val="202122"/>
                </a:solidFill>
                <a:highlight>
                  <a:schemeClr val="lt1"/>
                </a:highlight>
              </a:rPr>
              <a:t>) is a set of principles and a range of practices through which research outputs are distributed online, free of cost or other access barriers. </a:t>
            </a:r>
            <a:endParaRPr sz="1400">
              <a:solidFill>
                <a:srgbClr val="202122"/>
              </a:solidFill>
              <a:highlight>
                <a:schemeClr val="lt1"/>
              </a:highlight>
            </a:endParaRPr>
          </a:p>
          <a:p>
            <a:pPr indent="0" lvl="0" marL="0" rtl="0" algn="l">
              <a:lnSpc>
                <a:spcPct val="115000"/>
              </a:lnSpc>
              <a:spcBef>
                <a:spcPts val="500"/>
              </a:spcBef>
              <a:spcAft>
                <a:spcPts val="0"/>
              </a:spcAft>
              <a:buNone/>
            </a:pPr>
            <a:r>
              <a:t/>
            </a:r>
            <a:endParaRPr sz="1400">
              <a:solidFill>
                <a:srgbClr val="202122"/>
              </a:solidFill>
              <a:highlight>
                <a:schemeClr val="lt1"/>
              </a:highlight>
            </a:endParaRPr>
          </a:p>
          <a:p>
            <a:pPr indent="0" lvl="0" marL="0" rtl="0" algn="l">
              <a:lnSpc>
                <a:spcPct val="115000"/>
              </a:lnSpc>
              <a:spcBef>
                <a:spcPts val="500"/>
              </a:spcBef>
              <a:spcAft>
                <a:spcPts val="0"/>
              </a:spcAft>
              <a:buNone/>
            </a:pPr>
            <a:r>
              <a:rPr lang="en-GB" sz="1400">
                <a:solidFill>
                  <a:srgbClr val="202122"/>
                </a:solidFill>
                <a:highlight>
                  <a:schemeClr val="lt1"/>
                </a:highlight>
              </a:rPr>
              <a:t>Gratis Open access allows immediate and </a:t>
            </a:r>
            <a:r>
              <a:rPr lang="en-GB" sz="1400">
                <a:solidFill>
                  <a:srgbClr val="202122"/>
                </a:solidFill>
                <a:highlight>
                  <a:schemeClr val="lt1"/>
                </a:highlight>
              </a:rPr>
              <a:t>permanent</a:t>
            </a:r>
            <a:r>
              <a:rPr lang="en-GB" sz="1400">
                <a:solidFill>
                  <a:srgbClr val="202122"/>
                </a:solidFill>
                <a:highlight>
                  <a:schemeClr val="lt1"/>
                </a:highlight>
              </a:rPr>
              <a:t> access to research outputs free online but Libre open access is the same but is also when the outputs have an open license for copyright and therefore are free for re-use.</a:t>
            </a:r>
            <a:endParaRPr sz="1400">
              <a:solidFill>
                <a:srgbClr val="202122"/>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t/>
            </a:r>
            <a:endParaRPr sz="1400">
              <a:solidFill>
                <a:srgbClr val="202122"/>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rPr lang="en-GB" sz="1400">
                <a:solidFill>
                  <a:srgbClr val="202122"/>
                </a:solidFill>
                <a:highlight>
                  <a:schemeClr val="lt1"/>
                </a:highlight>
              </a:rPr>
              <a:t>The main focus of the open access movement is "peer reviewed research literature." </a:t>
            </a:r>
            <a:endParaRPr sz="1400">
              <a:solidFill>
                <a:srgbClr val="202122"/>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t/>
            </a:r>
            <a:endParaRPr sz="1400">
              <a:solidFill>
                <a:srgbClr val="202122"/>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rPr lang="en-GB" sz="1400">
                <a:solidFill>
                  <a:srgbClr val="202122"/>
                </a:solidFill>
                <a:highlight>
                  <a:schemeClr val="lt1"/>
                </a:highlight>
              </a:rPr>
              <a:t>This is centered mainly on academic journals. Whereas conventional (non-open access) journals cover publishing costs through access tolls such as subscriptions, site licenses or pay-per-view charges, open-access journals are characterised by funding models which do not require the reader to pay to read the journal's contents or they rely on public funding - it is the author or the authors funder that pays the article publishing charge. </a:t>
            </a:r>
            <a:endParaRPr sz="1400">
              <a:solidFill>
                <a:srgbClr val="202122"/>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t/>
            </a:r>
            <a:endParaRPr sz="1400">
              <a:solidFill>
                <a:srgbClr val="202122"/>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rPr lang="en-GB" sz="1400">
                <a:solidFill>
                  <a:srgbClr val="202122"/>
                </a:solidFill>
                <a:highlight>
                  <a:schemeClr val="lt1"/>
                </a:highlight>
              </a:rPr>
              <a:t>Open access can be applied to all forms of published research output, including peer-reviewed and non peer-reviewed academic journal articles, conference papers, thes</a:t>
            </a:r>
            <a:r>
              <a:rPr lang="en-GB" sz="1400">
                <a:highlight>
                  <a:schemeClr val="lt1"/>
                </a:highlight>
              </a:rPr>
              <a:t>es</a:t>
            </a:r>
            <a:r>
              <a:rPr lang="en-GB" sz="1400">
                <a:solidFill>
                  <a:srgbClr val="202122"/>
                </a:solidFill>
                <a:highlight>
                  <a:schemeClr val="lt1"/>
                </a:highlight>
              </a:rPr>
              <a:t>,</a:t>
            </a:r>
            <a:r>
              <a:rPr baseline="30000" lang="en-GB" sz="1400">
                <a:solidFill>
                  <a:srgbClr val="0645AD"/>
                </a:solidFill>
                <a:highlight>
                  <a:schemeClr val="lt1"/>
                </a:highlight>
                <a:uFill>
                  <a:noFill/>
                </a:uFill>
                <a:hlinkClick r:id="rId2">
                  <a:extLst>
                    <a:ext uri="{A12FA001-AC4F-418D-AE19-62706E023703}">
                      <ahyp:hlinkClr val="tx"/>
                    </a:ext>
                  </a:extLst>
                </a:hlinkClick>
              </a:rPr>
              <a:t>[3]</a:t>
            </a:r>
            <a:r>
              <a:rPr lang="en-GB" sz="1400">
                <a:solidFill>
                  <a:srgbClr val="202122"/>
                </a:solidFill>
                <a:highlight>
                  <a:schemeClr val="lt1"/>
                </a:highlight>
              </a:rPr>
              <a:t> book chapters,</a:t>
            </a:r>
            <a:r>
              <a:rPr baseline="30000" lang="en-GB" sz="1400">
                <a:solidFill>
                  <a:srgbClr val="0645AD"/>
                </a:solidFill>
                <a:highlight>
                  <a:schemeClr val="lt1"/>
                </a:highlight>
                <a:uFill>
                  <a:noFill/>
                </a:uFill>
                <a:hlinkClick r:id="rId3">
                  <a:extLst>
                    <a:ext uri="{A12FA001-AC4F-418D-AE19-62706E023703}">
                      <ahyp:hlinkClr val="tx"/>
                    </a:ext>
                  </a:extLst>
                </a:hlinkClick>
              </a:rPr>
              <a:t>[1]</a:t>
            </a:r>
            <a:r>
              <a:rPr lang="en-GB" sz="1400">
                <a:solidFill>
                  <a:srgbClr val="202122"/>
                </a:solidFill>
                <a:highlight>
                  <a:schemeClr val="lt1"/>
                </a:highlight>
              </a:rPr>
              <a:t> monographs,</a:t>
            </a:r>
            <a:r>
              <a:rPr baseline="30000" lang="en-GB" sz="1400">
                <a:solidFill>
                  <a:srgbClr val="0645AD"/>
                </a:solidFill>
                <a:highlight>
                  <a:schemeClr val="lt1"/>
                </a:highlight>
                <a:uFill>
                  <a:noFill/>
                </a:uFill>
                <a:hlinkClick r:id="rId4">
                  <a:extLst>
                    <a:ext uri="{A12FA001-AC4F-418D-AE19-62706E023703}">
                      <ahyp:hlinkClr val="tx"/>
                    </a:ext>
                  </a:extLst>
                </a:hlinkClick>
              </a:rPr>
              <a:t>[4]</a:t>
            </a:r>
            <a:r>
              <a:rPr lang="en-GB" sz="1400">
                <a:solidFill>
                  <a:srgbClr val="202122"/>
                </a:solidFill>
                <a:highlight>
                  <a:schemeClr val="lt1"/>
                </a:highlight>
              </a:rPr>
              <a:t> research reports and images. It also </a:t>
            </a:r>
            <a:r>
              <a:rPr lang="en-GB" sz="1400">
                <a:solidFill>
                  <a:srgbClr val="202122"/>
                </a:solidFill>
                <a:highlight>
                  <a:schemeClr val="lt1"/>
                </a:highlight>
              </a:rPr>
              <a:t>refers</a:t>
            </a:r>
            <a:r>
              <a:rPr lang="en-GB" sz="1400">
                <a:solidFill>
                  <a:srgbClr val="202122"/>
                </a:solidFill>
                <a:highlight>
                  <a:schemeClr val="lt1"/>
                </a:highlight>
              </a:rPr>
              <a:t> to data, and software.</a:t>
            </a:r>
            <a:endParaRPr baseline="30000" sz="1400">
              <a:solidFill>
                <a:srgbClr val="0645AD"/>
              </a:solidFill>
              <a:highlight>
                <a:schemeClr val="lt1"/>
              </a:highlight>
            </a:endParaRPr>
          </a:p>
          <a:p>
            <a:pPr indent="0" lvl="0" marL="0" rtl="0" algn="l">
              <a:spcBef>
                <a:spcPts val="50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46e1f942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546e1f942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rPr>
              <a:t>But it is not only research articles that we can publish: there is a whole spectrum of research outputs that can be opened up and published throughout the research lifecycle.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rPr lang="en-GB" sz="1400">
                <a:solidFill>
                  <a:schemeClr val="dk1"/>
                </a:solidFill>
              </a:rPr>
              <a:t>This includes writing blogs and making videos or podcasts to open our research up to wider audiences, </a:t>
            </a:r>
            <a:r>
              <a:rPr lang="en-GB" sz="1400">
                <a:solidFill>
                  <a:schemeClr val="dk1"/>
                </a:solidFill>
              </a:rPr>
              <a:t>writing</a:t>
            </a:r>
            <a:r>
              <a:rPr lang="en-GB" sz="1400">
                <a:solidFill>
                  <a:schemeClr val="dk1"/>
                </a:solidFill>
              </a:rPr>
              <a:t> data papers to enable the FAIR deposition of research data, and having open-source projects that show complete transparency of research as it happens.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46e1f942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46e1f942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chemeClr val="dk1"/>
                </a:solidFill>
              </a:rPr>
              <a:t>So why </a:t>
            </a:r>
            <a:r>
              <a:rPr lang="en-GB" sz="1400">
                <a:solidFill>
                  <a:schemeClr val="dk1"/>
                </a:solidFill>
              </a:rPr>
              <a:t>would</a:t>
            </a:r>
            <a:r>
              <a:rPr lang="en-GB" sz="1400">
                <a:solidFill>
                  <a:schemeClr val="dk1"/>
                </a:solidFill>
              </a:rPr>
              <a:t> we want to make our research open access?</a:t>
            </a:r>
            <a:endParaRPr sz="1400">
              <a:solidFill>
                <a:schemeClr val="dk1"/>
              </a:solidFill>
            </a:endParaRPr>
          </a:p>
          <a:p>
            <a:pPr indent="0" lvl="0" marL="0" rtl="0" algn="l">
              <a:lnSpc>
                <a:spcPct val="115000"/>
              </a:lnSpc>
              <a:spcBef>
                <a:spcPts val="1200"/>
              </a:spcBef>
              <a:spcAft>
                <a:spcPts val="0"/>
              </a:spcAft>
              <a:buNone/>
            </a:pPr>
            <a:r>
              <a:rPr lang="en-GB" sz="1400">
                <a:solidFill>
                  <a:schemeClr val="dk1"/>
                </a:solidFill>
              </a:rPr>
              <a:t>Some carrots, so incentives, for increasing the accessibility of our research are:</a:t>
            </a:r>
            <a:endParaRPr sz="1400">
              <a:solidFill>
                <a:schemeClr val="dk1"/>
              </a:solidFill>
            </a:endParaRPr>
          </a:p>
          <a:p>
            <a:pPr indent="-317500" lvl="0" marL="457200" rtl="0" algn="l">
              <a:lnSpc>
                <a:spcPct val="115000"/>
              </a:lnSpc>
              <a:spcBef>
                <a:spcPts val="1200"/>
              </a:spcBef>
              <a:spcAft>
                <a:spcPts val="0"/>
              </a:spcAft>
              <a:buClr>
                <a:schemeClr val="dk1"/>
              </a:buClr>
              <a:buSzPts val="1400"/>
              <a:buAutoNum type="arabicPeriod"/>
            </a:pPr>
            <a:r>
              <a:rPr lang="en-GB" sz="1400">
                <a:solidFill>
                  <a:schemeClr val="dk1"/>
                </a:solidFill>
              </a:rPr>
              <a:t>Making your work openly available makes it more readily visible and discoverable - others can actually download and read it - not just the abstract.</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GB" sz="1400">
                <a:solidFill>
                  <a:schemeClr val="dk1"/>
                </a:solidFill>
              </a:rPr>
              <a:t>Your work is more transparent - other can </a:t>
            </a:r>
            <a:r>
              <a:rPr lang="en-GB" sz="1400">
                <a:solidFill>
                  <a:schemeClr val="dk1"/>
                </a:solidFill>
              </a:rPr>
              <a:t>understand</a:t>
            </a:r>
            <a:r>
              <a:rPr lang="en-GB" sz="1400">
                <a:solidFill>
                  <a:schemeClr val="dk1"/>
                </a:solidFill>
              </a:rPr>
              <a:t> fully what you have done and reproduce your research using your data and analysis steps.</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GB" sz="1400">
                <a:solidFill>
                  <a:schemeClr val="dk1"/>
                </a:solidFill>
              </a:rPr>
              <a:t>Thorough validation can happen by peer reviewers but also wider community - this can happen in the pre-print stage - leading to greater research quality.</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GB" sz="1400">
                <a:solidFill>
                  <a:schemeClr val="dk1"/>
                </a:solidFill>
              </a:rPr>
              <a:t>With greater accessibility and transparency of research it make research the more sustainable. More researchers can reuse and build upon your research.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GB" sz="1400">
                <a:solidFill>
                  <a:schemeClr val="dk1"/>
                </a:solidFill>
              </a:rPr>
              <a:t>More accessibility means you are including more people in your research - this include other researchers, the wider scientific community and the general public. </a:t>
            </a:r>
            <a:endParaRPr sz="1400">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lang="en-GB" sz="1400">
                <a:solidFill>
                  <a:schemeClr val="dk1"/>
                </a:solidFill>
              </a:rPr>
              <a:t>This in turn allows for a greater diversity in our research community and more broadly greater diversity in those that interact with and </a:t>
            </a:r>
            <a:r>
              <a:rPr lang="en-GB" sz="1400">
                <a:solidFill>
                  <a:schemeClr val="dk1"/>
                </a:solidFill>
              </a:rPr>
              <a:t>benefit</a:t>
            </a:r>
            <a:r>
              <a:rPr lang="en-GB" sz="1400">
                <a:solidFill>
                  <a:schemeClr val="dk1"/>
                </a:solidFill>
              </a:rPr>
              <a:t> from research.</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546e1f942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546e1f942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It is gradually becoming mandatory that we make our research </a:t>
            </a:r>
            <a:r>
              <a:rPr lang="en-GB" sz="1400"/>
              <a:t>outputs open access. </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Funders in different countries and regions are now requiring immediate open access for publications and also outputs linked to these publications. These funders include UK Research and Innovation, Europe Research Council, federal funders in the United States and the Australian Research council. There is also a draft policy in India. </a:t>
            </a:r>
            <a:endParaRPr sz="1400"/>
          </a:p>
          <a:p>
            <a:pPr indent="-317500" lvl="0" marL="457200" rtl="0" algn="l">
              <a:spcBef>
                <a:spcPts val="0"/>
              </a:spcBef>
              <a:spcAft>
                <a:spcPts val="0"/>
              </a:spcAft>
              <a:buSzPts val="1400"/>
              <a:buChar char="●"/>
            </a:pPr>
            <a:r>
              <a:rPr lang="en-GB" sz="1400"/>
              <a:t>I would be interested to know if your country also has such a policy so please do add a link in our shared document or in the chat.</a:t>
            </a:r>
            <a:endParaRPr sz="1400"/>
          </a:p>
          <a:p>
            <a:pPr indent="-317500" lvl="0" marL="457200" rtl="0" algn="l">
              <a:spcBef>
                <a:spcPts val="0"/>
              </a:spcBef>
              <a:spcAft>
                <a:spcPts val="0"/>
              </a:spcAft>
              <a:buSzPts val="1400"/>
              <a:buChar char="●"/>
            </a:pPr>
            <a:r>
              <a:t/>
            </a:r>
            <a:endParaRPr sz="1400"/>
          </a:p>
          <a:p>
            <a:pPr indent="-317500" lvl="0" marL="457200" rtl="0" algn="l">
              <a:spcBef>
                <a:spcPts val="0"/>
              </a:spcBef>
              <a:spcAft>
                <a:spcPts val="0"/>
              </a:spcAft>
              <a:buSzPts val="1400"/>
              <a:buChar char="●"/>
            </a:pPr>
            <a:r>
              <a:rPr lang="en-GB" sz="1400"/>
              <a:t>Even if your funders don’t yet say it is mandatory - making your research open access demonstrates you know this is the way science is moving.</a:t>
            </a:r>
            <a:endParaRPr sz="1400"/>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050587608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050587608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Some institutions also have policies that require outputs to be open access.</a:t>
            </a:r>
            <a:endParaRPr sz="1400"/>
          </a:p>
          <a:p>
            <a:pPr indent="-298450" lvl="0" marL="457200" rtl="0" algn="l">
              <a:spcBef>
                <a:spcPts val="0"/>
              </a:spcBef>
              <a:spcAft>
                <a:spcPts val="0"/>
              </a:spcAft>
              <a:buSzPts val="1100"/>
              <a:buChar char="-"/>
            </a:pPr>
            <a:r>
              <a:rPr lang="en-GB" sz="1400"/>
              <a:t>Both the institutions that I work for have policies that cover how research should be published and they mandate open access for all research outputs where possible. </a:t>
            </a:r>
            <a:endParaRPr sz="1400"/>
          </a:p>
          <a:p>
            <a:pPr indent="0" lvl="0" marL="0" rtl="0" algn="l">
              <a:spcBef>
                <a:spcPts val="0"/>
              </a:spcBef>
              <a:spcAft>
                <a:spcPts val="0"/>
              </a:spcAft>
              <a:buNone/>
            </a:pPr>
            <a:r>
              <a:rPr lang="en-GB" sz="1400"/>
              <a:t>You can see the links to the policies from Historic England on this slide.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So have a look at your institutions policies if you are not sure whether you are mandated to do this or not. </a:t>
            </a:r>
            <a:endParaRPr sz="1400"/>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05058760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050587608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sz="1400"/>
              <a:t>There are also an increasing number of open access only journals that therefore require gold open access and have strict policies about open access to linked research outputs such as data. </a:t>
            </a:r>
            <a:endParaRPr sz="1400"/>
          </a:p>
          <a:p>
            <a:pPr indent="-317500" lvl="0" marL="457200" rtl="0" algn="l">
              <a:spcBef>
                <a:spcPts val="0"/>
              </a:spcBef>
              <a:spcAft>
                <a:spcPts val="0"/>
              </a:spcAft>
              <a:buSzPts val="1400"/>
              <a:buChar char="-"/>
            </a:pPr>
            <a:r>
              <a:rPr lang="en-GB" sz="1400"/>
              <a:t>Many hybrid journal’s now have author policies that require you to make your research outputs linked to articles open access. </a:t>
            </a:r>
            <a:endParaRPr sz="1400"/>
          </a:p>
          <a:p>
            <a:pPr indent="-317500" lvl="0" marL="457200" rtl="0" algn="l">
              <a:spcBef>
                <a:spcPts val="0"/>
              </a:spcBef>
              <a:spcAft>
                <a:spcPts val="0"/>
              </a:spcAft>
              <a:buSzPts val="1400"/>
              <a:buChar char="-"/>
            </a:pPr>
            <a:r>
              <a:t/>
            </a:r>
            <a:endParaRPr sz="1400"/>
          </a:p>
          <a:p>
            <a:pPr indent="-317500" lvl="0" marL="457200" rtl="0" algn="l">
              <a:spcBef>
                <a:spcPts val="0"/>
              </a:spcBef>
              <a:spcAft>
                <a:spcPts val="0"/>
              </a:spcAft>
              <a:buSzPts val="1400"/>
              <a:buChar char="-"/>
            </a:pPr>
            <a:r>
              <a:rPr lang="en-GB" sz="1400"/>
              <a:t>I have given an example of the data availability policy from PLOS One - this is a journal that archaeologists and </a:t>
            </a:r>
            <a:r>
              <a:rPr lang="en-GB" sz="1400"/>
              <a:t>palaeoscientists</a:t>
            </a:r>
            <a:r>
              <a:rPr lang="en-GB" sz="1400"/>
              <a:t> often publish in and it </a:t>
            </a:r>
            <a:r>
              <a:rPr lang="en-GB" sz="1300">
                <a:solidFill>
                  <a:srgbClr val="202020"/>
                </a:solidFill>
                <a:highlight>
                  <a:srgbClr val="FFFFFF"/>
                </a:highlight>
              </a:rPr>
              <a:t>requires authors to make all data necessary to replicate their study’s findings publicly available without restriction at the time of publication unless legal or ethical reasons exist. </a:t>
            </a:r>
            <a:endParaRPr sz="1300">
              <a:solidFill>
                <a:srgbClr val="202020"/>
              </a:solidFill>
              <a:highlight>
                <a:srgbClr val="FFFFFF"/>
              </a:highlight>
            </a:endParaRPr>
          </a:p>
          <a:p>
            <a:pPr indent="-311150" lvl="0" marL="457200" rtl="0" algn="l">
              <a:spcBef>
                <a:spcPts val="0"/>
              </a:spcBef>
              <a:spcAft>
                <a:spcPts val="0"/>
              </a:spcAft>
              <a:buClr>
                <a:srgbClr val="202020"/>
              </a:buClr>
              <a:buSzPts val="1300"/>
              <a:buChar char="-"/>
            </a:pPr>
            <a:r>
              <a:rPr lang="en-GB" sz="1300">
                <a:solidFill>
                  <a:srgbClr val="202020"/>
                </a:solidFill>
                <a:highlight>
                  <a:srgbClr val="FFFFFF"/>
                </a:highlight>
              </a:rPr>
              <a:t>It also says you must write a data availability statement and we are going to go through those later in this session. </a:t>
            </a:r>
            <a:endParaRPr sz="1300">
              <a:solidFill>
                <a:srgbClr val="202020"/>
              </a:solidFill>
              <a:highlight>
                <a:srgbClr val="FFFFFF"/>
              </a:highlight>
            </a:endParaRPr>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0e4d67d33a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0e4d67d33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dk1"/>
              </a:buClr>
              <a:buSzPts val="2100"/>
              <a:buChar char="●"/>
            </a:pPr>
            <a:r>
              <a:rPr lang="en-GB" sz="2100">
                <a:solidFill>
                  <a:schemeClr val="dk1"/>
                </a:solidFill>
              </a:rPr>
              <a:t>Few of our publications are open access</a:t>
            </a:r>
            <a:endParaRPr sz="2100">
              <a:solidFill>
                <a:schemeClr val="dk1"/>
              </a:solidFill>
            </a:endParaRPr>
          </a:p>
          <a:p>
            <a:pPr indent="-336550" lvl="1" marL="914400" rtl="0" algn="l">
              <a:lnSpc>
                <a:spcPct val="115000"/>
              </a:lnSpc>
              <a:spcBef>
                <a:spcPts val="0"/>
              </a:spcBef>
              <a:spcAft>
                <a:spcPts val="0"/>
              </a:spcAft>
              <a:buClr>
                <a:schemeClr val="dk1"/>
              </a:buClr>
              <a:buSzPts val="1700"/>
              <a:buChar char="○"/>
            </a:pPr>
            <a:r>
              <a:rPr lang="en-GB" sz="1700">
                <a:solidFill>
                  <a:schemeClr val="dk1"/>
                </a:solidFill>
              </a:rPr>
              <a:t>FAIR Phytoliths project - we looked at 100 phytolith publications and found only 46% of the articles were open access, so that means over half were closed access.</a:t>
            </a:r>
            <a:endParaRPr sz="17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We also know from previous work that most of our data is found inside articles or supplementary files, So if most of our articles are closed access this means the data in these articles is not accessible.</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GB" sz="2100">
                <a:solidFill>
                  <a:schemeClr val="dk1"/>
                </a:solidFill>
              </a:rPr>
              <a:t>We are also a global community and not everyone can afford journal fees to access the closed publications, so we need to make all our research articles open access to allow all researchers access to this research.</a:t>
            </a:r>
            <a:endParaRPr sz="21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dd38c935b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dd38c935b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small point that leads to our next workshop next month - SIs and repository links, if they are not persistent links, can goes walkies, so we have to be careful to ensure the data sharing approaches are secure.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Lisa Lodwick’s paper notes that even with open publishing in archaeology, specifically archaeobotany, there have been numerous instances of data going missing </a:t>
            </a:r>
            <a:r>
              <a:rPr lang="en-GB"/>
              <a:t>particularly when just as an attached SI uploaded only to the journal submission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After looking at 256 articles in 16 journals related to archaeobotany she realised that </a:t>
            </a:r>
            <a:r>
              <a:rPr lang="en-GB" sz="1200">
                <a:solidFill>
                  <a:srgbClr val="616161"/>
                </a:solidFill>
                <a:highlight>
                  <a:srgbClr val="FFFFFF"/>
                </a:highlight>
                <a:latin typeface="Merriweather"/>
                <a:ea typeface="Merriweather"/>
                <a:cs typeface="Merriweather"/>
                <a:sym typeface="Merriweather"/>
              </a:rPr>
              <a:t>only 56% of articles shared their primary data, this also varied according to journal - I seriously recommend reading the paper for the details - and that frequently when data was available it was either in tables embedded in the text, so summary format, or as a proprietary format document attached as an SI, rather than in open access repository form. </a:t>
            </a:r>
            <a:endParaRPr sz="1200">
              <a:solidFill>
                <a:srgbClr val="616161"/>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200">
              <a:solidFill>
                <a:srgbClr val="616161"/>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GB" sz="1200">
                <a:solidFill>
                  <a:srgbClr val="616161"/>
                </a:solidFill>
                <a:highlight>
                  <a:srgbClr val="FFFFFF"/>
                </a:highlight>
                <a:latin typeface="Merriweather"/>
                <a:ea typeface="Merriweather"/>
                <a:cs typeface="Merriweather"/>
                <a:sym typeface="Merriweather"/>
              </a:rPr>
              <a:t>Whilst supplementary data tables are a common option for sharing data, these contain problems of a lack of peer-review, lack of curation compared to the main article, and link decay. Several articles reviewed here had missing supplementary data files which should have contained the raw data. However, the use of supplementary data files is often promoted by journal editors to save the word count of articles. There are other issues she highlights: This often places data behind a paywall, inaccessible to those not working for institutions (typically universities) which subscribe to journals, does not guarantee the long-term preservation of data, and does not enable content searches just for datasets.</a:t>
            </a:r>
            <a:endParaRPr sz="1200">
              <a:solidFill>
                <a:srgbClr val="616161"/>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200">
              <a:solidFill>
                <a:srgbClr val="616161"/>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rPr lang="en-GB" sz="1200">
                <a:solidFill>
                  <a:srgbClr val="616161"/>
                </a:solidFill>
                <a:highlight>
                  <a:srgbClr val="FFFFFF"/>
                </a:highlight>
                <a:latin typeface="Merriweather"/>
                <a:ea typeface="Merriweather"/>
                <a:cs typeface="Merriweather"/>
                <a:sym typeface="Merriweather"/>
              </a:rPr>
              <a:t>SO it is worth considering your data as well as as articles when making FAIR and OPEN publishing strategies, and not just in terms of the final data sharing policies, but from the beginning when structuring the paper. </a:t>
            </a:r>
            <a:endParaRPr sz="1200">
              <a:solidFill>
                <a:srgbClr val="616161"/>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200">
              <a:solidFill>
                <a:srgbClr val="616161"/>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200">
              <a:solidFill>
                <a:srgbClr val="616161"/>
              </a:solidFill>
              <a:highlight>
                <a:srgbClr val="FFFFFF"/>
              </a:highlight>
              <a:latin typeface="Merriweather"/>
              <a:ea typeface="Merriweather"/>
              <a:cs typeface="Merriweather"/>
              <a:sym typeface="Merriweathe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e4d67d33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0e4d67d33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You might be thinking - how is this going to </a:t>
            </a:r>
            <a:r>
              <a:rPr lang="en-GB"/>
              <a:t>benefit</a:t>
            </a:r>
            <a:r>
              <a:rPr lang="en-GB"/>
              <a:t> me to make my work open 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Well there are two groups of benefits</a:t>
            </a:r>
            <a:endParaRPr/>
          </a:p>
          <a:p>
            <a:pPr indent="-298450" lvl="0" marL="457200" rtl="0" algn="l">
              <a:spcBef>
                <a:spcPts val="0"/>
              </a:spcBef>
              <a:spcAft>
                <a:spcPts val="0"/>
              </a:spcAft>
              <a:buSzPts val="1100"/>
              <a:buChar char="-"/>
            </a:pPr>
            <a:r>
              <a:rPr lang="en-GB"/>
              <a:t>Firstly those for the wider community</a:t>
            </a:r>
            <a:endParaRPr/>
          </a:p>
          <a:p>
            <a:pPr indent="-298450" lvl="1" marL="914400" rtl="0" algn="l">
              <a:spcBef>
                <a:spcPts val="0"/>
              </a:spcBef>
              <a:spcAft>
                <a:spcPts val="0"/>
              </a:spcAft>
              <a:buSzPts val="1100"/>
              <a:buChar char="-"/>
            </a:pPr>
            <a:r>
              <a:rPr lang="en-GB"/>
              <a:t>Making our work more accessible and transparent leads to increased quality of research.</a:t>
            </a:r>
            <a:endParaRPr/>
          </a:p>
          <a:p>
            <a:pPr indent="-298450" lvl="1" marL="914400" rtl="0" algn="l">
              <a:spcBef>
                <a:spcPts val="0"/>
              </a:spcBef>
              <a:spcAft>
                <a:spcPts val="0"/>
              </a:spcAft>
              <a:buSzPts val="1100"/>
              <a:buChar char="-"/>
            </a:pPr>
            <a:r>
              <a:rPr lang="en-GB"/>
              <a:t>It also increases collaboration in our community as more researchers read each others research and find common interests.</a:t>
            </a:r>
            <a:endParaRPr/>
          </a:p>
          <a:p>
            <a:pPr indent="-298450" lvl="1" marL="914400" rtl="0" algn="l">
              <a:spcBef>
                <a:spcPts val="0"/>
              </a:spcBef>
              <a:spcAft>
                <a:spcPts val="0"/>
              </a:spcAft>
              <a:buSzPts val="1100"/>
              <a:buChar char="-"/>
            </a:pPr>
            <a:r>
              <a:rPr lang="en-GB"/>
              <a:t>Our research becomes more sustainable for the next generation to build upon</a:t>
            </a:r>
            <a:endParaRPr/>
          </a:p>
          <a:p>
            <a:pPr indent="-298450" lvl="1" marL="914400" rtl="0" algn="l">
              <a:spcBef>
                <a:spcPts val="0"/>
              </a:spcBef>
              <a:spcAft>
                <a:spcPts val="0"/>
              </a:spcAft>
              <a:buSzPts val="1100"/>
              <a:buChar char="-"/>
            </a:pPr>
            <a:r>
              <a:rPr lang="en-GB"/>
              <a:t>And giving more access to research means our </a:t>
            </a:r>
            <a:r>
              <a:rPr lang="en-GB"/>
              <a:t>community</a:t>
            </a:r>
            <a:r>
              <a:rPr lang="en-GB"/>
              <a:t> becomes more diverse and inclusive</a:t>
            </a:r>
            <a:endParaRPr/>
          </a:p>
          <a:p>
            <a:pPr indent="-298450" lvl="0" marL="457200" rtl="0" algn="l">
              <a:spcBef>
                <a:spcPts val="0"/>
              </a:spcBef>
              <a:spcAft>
                <a:spcPts val="0"/>
              </a:spcAft>
              <a:buSzPts val="1100"/>
              <a:buChar char="-"/>
            </a:pPr>
            <a:r>
              <a:rPr lang="en-GB"/>
              <a:t>Secondly personal benefits are:</a:t>
            </a:r>
            <a:endParaRPr/>
          </a:p>
          <a:p>
            <a:pPr indent="-298450" lvl="1" marL="914400" rtl="0" algn="l">
              <a:spcBef>
                <a:spcPts val="0"/>
              </a:spcBef>
              <a:spcAft>
                <a:spcPts val="0"/>
              </a:spcAft>
              <a:buSzPts val="1100"/>
              <a:buChar char="-"/>
            </a:pPr>
            <a:r>
              <a:rPr lang="en-GB"/>
              <a:t>It can </a:t>
            </a:r>
            <a:r>
              <a:rPr lang="en-GB"/>
              <a:t>increase</a:t>
            </a:r>
            <a:r>
              <a:rPr lang="en-GB"/>
              <a:t> your citations - I will give more details about this on the next couple of slides.</a:t>
            </a:r>
            <a:endParaRPr/>
          </a:p>
          <a:p>
            <a:pPr indent="-298450" lvl="1" marL="914400" rtl="0" algn="l">
              <a:spcBef>
                <a:spcPts val="0"/>
              </a:spcBef>
              <a:spcAft>
                <a:spcPts val="0"/>
              </a:spcAft>
              <a:buSzPts val="1100"/>
              <a:buChar char="-"/>
            </a:pPr>
            <a:r>
              <a:rPr lang="en-GB"/>
              <a:t>Your work is more discoverable and visible generally raising your profile as a researcher</a:t>
            </a:r>
            <a:endParaRPr/>
          </a:p>
          <a:p>
            <a:pPr indent="-298450" lvl="1" marL="914400" rtl="0" algn="l">
              <a:spcBef>
                <a:spcPts val="0"/>
              </a:spcBef>
              <a:spcAft>
                <a:spcPts val="0"/>
              </a:spcAft>
              <a:buSzPts val="1100"/>
              <a:buChar char="-"/>
            </a:pPr>
            <a:r>
              <a:rPr lang="en-GB"/>
              <a:t>And this means you get more credit for all your work including the wide range of outputs you make accessible not just journal articles.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OA citation advantage - </a:t>
            </a:r>
            <a:r>
              <a:rPr lang="en-GB" u="sng">
                <a:solidFill>
                  <a:schemeClr val="hlink"/>
                </a:solidFill>
                <a:hlinkClick r:id="rId2"/>
              </a:rPr>
              <a:t>https://doi.org/10.1371/journal.pone.0253129</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 citation 25% - </a:t>
            </a:r>
            <a:r>
              <a:rPr lang="en-GB" u="sng">
                <a:solidFill>
                  <a:schemeClr val="hlink"/>
                </a:solidFill>
                <a:hlinkClick r:id="rId3"/>
              </a:rPr>
              <a:t>https://doi.org/10.1371/journal.pone.0230416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c821a8ef3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c821a8ef3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Thanks for listening and please do connect with us on slack, join our mailing list, take a look at our website or follow us on twitter or facebook.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0e4d67d33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0e4d67d33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rPr>
              <a:t>So what evidence is there for this?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In terms of more citations.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There have been many studies to show the higher citations for open access papers, but also some that show no advantage.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GB" sz="1500">
                <a:solidFill>
                  <a:schemeClr val="dk1"/>
                </a:solidFill>
              </a:rPr>
              <a:t>This study looks at these studies and found that overall there was an advantage to OA - 76% of studies found some increase in citation from using open access.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OA citation advantage - </a:t>
            </a:r>
            <a:r>
              <a:rPr lang="en-GB" u="sng">
                <a:solidFill>
                  <a:schemeClr val="hlink"/>
                </a:solidFill>
                <a:hlinkClick r:id="rId2"/>
              </a:rPr>
              <a:t>https://doi.org/10.1371/journal.pone.0253129</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Data citation 25% - </a:t>
            </a:r>
            <a:r>
              <a:rPr lang="en-GB" u="sng">
                <a:solidFill>
                  <a:schemeClr val="hlink"/>
                </a:solidFill>
                <a:hlinkClick r:id="rId3"/>
              </a:rPr>
              <a:t>https://doi.org/10.1371/journal.pone.0230416</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0e4d67d33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0e4d67d33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02020"/>
                </a:solidFill>
                <a:highlight>
                  <a:srgbClr val="FFFFFF"/>
                </a:highlight>
              </a:rPr>
              <a:t>There is also this study that shows 25% higher citations for papers that include a link to data in a repository. </a:t>
            </a:r>
            <a:endParaRPr sz="1500">
              <a:solidFill>
                <a:srgbClr val="202020"/>
              </a:solidFill>
              <a:highlight>
                <a:srgbClr val="FFFFFF"/>
              </a:highlight>
            </a:endParaRPr>
          </a:p>
          <a:p>
            <a:pPr indent="0" lvl="0" marL="0" rtl="0" algn="l">
              <a:spcBef>
                <a:spcPts val="0"/>
              </a:spcBef>
              <a:spcAft>
                <a:spcPts val="0"/>
              </a:spcAft>
              <a:buNone/>
            </a:pPr>
            <a:r>
              <a:t/>
            </a:r>
            <a:endParaRPr sz="1500">
              <a:solidFill>
                <a:srgbClr val="202020"/>
              </a:solidFill>
              <a:highlight>
                <a:srgbClr val="FFFFFF"/>
              </a:highlight>
            </a:endParaRPr>
          </a:p>
          <a:p>
            <a:pPr indent="0" lvl="0" marL="0" rtl="0" algn="l">
              <a:spcBef>
                <a:spcPts val="0"/>
              </a:spcBef>
              <a:spcAft>
                <a:spcPts val="0"/>
              </a:spcAft>
              <a:buNone/>
            </a:pPr>
            <a:r>
              <a:rPr lang="en-GB" sz="1500">
                <a:solidFill>
                  <a:srgbClr val="202020"/>
                </a:solidFill>
                <a:highlight>
                  <a:srgbClr val="FFFFFF"/>
                </a:highlight>
              </a:rPr>
              <a:t>They considered 531, 889 journal articles published by PLOS and BMC (biomed central). </a:t>
            </a:r>
            <a:endParaRPr sz="16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OA citation advantage - </a:t>
            </a:r>
            <a:r>
              <a:rPr lang="en-GB" u="sng">
                <a:solidFill>
                  <a:schemeClr val="hlink"/>
                </a:solidFill>
                <a:hlinkClick r:id="rId2"/>
              </a:rPr>
              <a:t>https://doi.org/10.1371/journal.pone.0253129</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Data citation 25% - </a:t>
            </a:r>
            <a:r>
              <a:rPr lang="en-GB" u="sng">
                <a:solidFill>
                  <a:schemeClr val="hlink"/>
                </a:solidFill>
                <a:hlinkClick r:id="rId3"/>
              </a:rPr>
              <a:t>https://doi.org/10.1371/journal.pone.0230416</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5572dd5c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5572dd5c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So let’s now </a:t>
            </a:r>
            <a:r>
              <a:rPr lang="en-GB" sz="1400"/>
              <a:t>learn</a:t>
            </a:r>
            <a:r>
              <a:rPr lang="en-GB" sz="1400"/>
              <a:t> more about the different types of open access.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There are lots of different ways to make your research outputs open access and this does not have to come at a cost. It is therefore a misconception that you have to always pay to make your research open.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Please see the table on this slide for more </a:t>
            </a:r>
            <a:r>
              <a:rPr lang="en-GB" sz="1400"/>
              <a:t>details about the different types of open access. These are often talked about as referring to journal articles but actually apply to how we go about making all research outputs accessible.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Gold open access is when you, as the author, pay a fee to make your article or other research outputs open immediately and free to read, and if possible, available for reuse.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Bronze is like Gold where the author pays the fee but has restricted rights to reuse of the article and it’s content. It can also be embargoed access so there not openly accessible immediately but after say 6 months.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Green open access is where you use a pre-print server or open repository to deposit a version of your article or other research outputs - this does not come at a charge to you or to the reader.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Diamond and platinum are when publications are free for the author to publishe and also reader to access - the cost of this is covered by a professional society or institution.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I also want to highlight black open access - many researchers upload final published versions of articles to academic social media sites such as Research Gate or Academia but this can be in breach of the copyright. </a:t>
            </a:r>
            <a:endParaRPr sz="1400"/>
          </a:p>
          <a:p>
            <a:pPr indent="-317500" lvl="0" marL="457200" rtl="0" algn="l">
              <a:spcBef>
                <a:spcPts val="0"/>
              </a:spcBef>
              <a:spcAft>
                <a:spcPts val="0"/>
              </a:spcAft>
              <a:buSzPts val="1400"/>
              <a:buChar char="●"/>
            </a:pPr>
            <a:r>
              <a:rPr lang="en-GB" sz="1400"/>
              <a:t>You also need to be careful when using sites like Sci-Hub to access research articles as this is also an illegal act.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c169dc9a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c169dc9a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In phytolith research, we are </a:t>
            </a:r>
            <a:r>
              <a:rPr lang="en-GB" sz="1300"/>
              <a:t>publishing</a:t>
            </a:r>
            <a:r>
              <a:rPr lang="en-GB" sz="1300"/>
              <a:t> less than half of our articles as open access so how can we increase this.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If you want to publish Gold open access then how can you go about that.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It costs money to have your article open access immediately when published - this is gold open access and it comes with an APC or article processing charge. The APC varies a lot from many thousands of dollars in the </a:t>
            </a:r>
            <a:r>
              <a:rPr lang="en-GB" sz="1300"/>
              <a:t>highest</a:t>
            </a:r>
            <a:r>
              <a:rPr lang="en-GB" sz="1300"/>
              <a:t> impact journals such as Science and nature, to only a few hundred in others.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Here are some ways that you can go about publishing gold open access:</a:t>
            </a:r>
            <a:endParaRPr sz="1300"/>
          </a:p>
          <a:p>
            <a:pPr indent="-311150" lvl="0" marL="457200" rtl="0" algn="l">
              <a:spcBef>
                <a:spcPts val="0"/>
              </a:spcBef>
              <a:spcAft>
                <a:spcPts val="0"/>
              </a:spcAft>
              <a:buSzPts val="1300"/>
              <a:buChar char="●"/>
            </a:pPr>
            <a:r>
              <a:rPr lang="en-GB" sz="1300"/>
              <a:t>Think ahead when you are applying for funding and include the APC cost.</a:t>
            </a:r>
            <a:endParaRPr sz="1300"/>
          </a:p>
          <a:p>
            <a:pPr indent="-311150" lvl="0" marL="457200" rtl="0" algn="l">
              <a:spcBef>
                <a:spcPts val="0"/>
              </a:spcBef>
              <a:spcAft>
                <a:spcPts val="0"/>
              </a:spcAft>
              <a:buSzPts val="1300"/>
              <a:buChar char="●"/>
            </a:pPr>
            <a:r>
              <a:rPr lang="en-GB" sz="1300"/>
              <a:t>Ask your institution for the money - there may be left over budget or they may have an open access fund. </a:t>
            </a:r>
            <a:endParaRPr sz="1300"/>
          </a:p>
          <a:p>
            <a:pPr indent="-311150" lvl="0" marL="457200" rtl="0" algn="l">
              <a:spcBef>
                <a:spcPts val="0"/>
              </a:spcBef>
              <a:spcAft>
                <a:spcPts val="0"/>
              </a:spcAft>
              <a:buSzPts val="1300"/>
              <a:buChar char="●"/>
            </a:pPr>
            <a:r>
              <a:rPr lang="en-GB" sz="1300"/>
              <a:t>Some universities or institutions </a:t>
            </a:r>
            <a:r>
              <a:rPr lang="en-GB" sz="1300"/>
              <a:t>have deals with publishers for gold open access - </a:t>
            </a:r>
            <a:r>
              <a:rPr lang="en-GB" sz="1350">
                <a:solidFill>
                  <a:srgbClr val="4A4A4A"/>
                </a:solidFill>
                <a:highlight>
                  <a:srgbClr val="FFFFFF"/>
                </a:highlight>
              </a:rPr>
              <a:t>most institutions are in a transitional stage between a subscription model of access to journals and open access to research literature.</a:t>
            </a:r>
            <a:endParaRPr sz="1350">
              <a:solidFill>
                <a:srgbClr val="4A4A4A"/>
              </a:solidFill>
              <a:highlight>
                <a:srgbClr val="FFFFFF"/>
              </a:highlight>
            </a:endParaRPr>
          </a:p>
          <a:p>
            <a:pPr indent="-311150" lvl="0" marL="457200" rtl="0" algn="l">
              <a:lnSpc>
                <a:spcPct val="160000"/>
              </a:lnSpc>
              <a:spcBef>
                <a:spcPts val="0"/>
              </a:spcBef>
              <a:spcAft>
                <a:spcPts val="0"/>
              </a:spcAft>
              <a:buSzPts val="1300"/>
              <a:buChar char="●"/>
            </a:pPr>
            <a:r>
              <a:rPr lang="en-GB" sz="1350">
                <a:solidFill>
                  <a:srgbClr val="4A4A4A"/>
                </a:solidFill>
                <a:highlight>
                  <a:srgbClr val="FFFFFF"/>
                </a:highlight>
              </a:rPr>
              <a:t>“Transformative agreements” attempt to shift institution spending on scholarly resources away from a subscription model of access towards open access publishing. Other names for them are read-and-publish deals, publish-and-read deals or transitional agreements.</a:t>
            </a:r>
            <a:endParaRPr sz="1350">
              <a:solidFill>
                <a:srgbClr val="4A4A4A"/>
              </a:solidFill>
              <a:highlight>
                <a:srgbClr val="FFFFFF"/>
              </a:highlight>
            </a:endParaRPr>
          </a:p>
          <a:p>
            <a:pPr indent="-311150" lvl="0" marL="457200" rtl="0" algn="l">
              <a:spcBef>
                <a:spcPts val="0"/>
              </a:spcBef>
              <a:spcAft>
                <a:spcPts val="0"/>
              </a:spcAft>
              <a:buSzPts val="1300"/>
              <a:buChar char="●"/>
            </a:pPr>
            <a:r>
              <a:rPr lang="en-GB" sz="1300"/>
              <a:t>You can check on your institutions website to see what deals they have with publishers.</a:t>
            </a:r>
            <a:endParaRPr sz="1300"/>
          </a:p>
          <a:p>
            <a:pPr indent="-311150" lvl="0" marL="457200" rtl="0" algn="l">
              <a:spcBef>
                <a:spcPts val="0"/>
              </a:spcBef>
              <a:spcAft>
                <a:spcPts val="0"/>
              </a:spcAft>
              <a:buSzPts val="1300"/>
              <a:buChar char="●"/>
            </a:pPr>
            <a:r>
              <a:rPr lang="en-GB" sz="1300"/>
              <a:t>You can also shop around for the best deal as not all journals charge the same amount. </a:t>
            </a:r>
            <a:endParaRPr sz="1300"/>
          </a:p>
          <a:p>
            <a:pPr indent="-311150" lvl="0" marL="457200" rtl="0" algn="l">
              <a:spcBef>
                <a:spcPts val="0"/>
              </a:spcBef>
              <a:spcAft>
                <a:spcPts val="0"/>
              </a:spcAft>
              <a:buSzPts val="1300"/>
              <a:buChar char="●"/>
            </a:pPr>
            <a:r>
              <a:rPr lang="en-GB" sz="1300"/>
              <a:t>With all journals you can ask for a APC fee waiver - this means you would get open access for free if it was accepted. You do this by asking the editor in your letter of submission. They then respond to you in the review stage of your article. </a:t>
            </a:r>
            <a:endParaRPr sz="1300"/>
          </a:p>
          <a:p>
            <a:pPr indent="-311150" lvl="0" marL="457200" rtl="0" algn="l">
              <a:spcBef>
                <a:spcPts val="0"/>
              </a:spcBef>
              <a:spcAft>
                <a:spcPts val="0"/>
              </a:spcAft>
              <a:buSzPts val="1300"/>
              <a:buChar char="●"/>
            </a:pPr>
            <a:r>
              <a:rPr lang="en-GB" sz="1300"/>
              <a:t>There are also some journals that have grants to cover the open access charge like the journal internet archaeology.  </a:t>
            </a:r>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050587608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050587608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Diamond and platinum open access journals are a good option if you can’t pay or fund gold open access.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These are journals supported by institutions or professional bodies to make them open access for authors and readers.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 have put some examples on the slide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Do you know of more journals like this? Please do share links on our shared document.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u="sng">
                <a:solidFill>
                  <a:schemeClr val="hlink"/>
                </a:solidFill>
                <a:hlinkClick r:id="rId2"/>
              </a:rPr>
              <a:t>https://oa.mg/journals/open-access-archaeology-journals</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c169dc9aa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c169dc9a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rPr>
              <a:t>Green open access is completely free!!</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Going through the traditional journal route of publishing and not wanting to or don’t have the fund to pay for gold open access - you can still make your article open access by self-archiving on a pre-print server or an open repository.</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This can be done when you first submit your article to the journal - this is known as a pre-print as it is the version of the article before it has been reviewed.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Or you can deposit the post-print - the version of the article after you have gone through peer-review but when it hasn’t been formatted by the journal.</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If you want to do this, you need to check with the journal’s policies whether they allow this - most journals do - and you also need to make sure that you deposit the correct version - not the final formatted version that you would see in the journal.</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546e1f942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546e1f942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1"/>
                </a:solidFill>
              </a:rPr>
              <a:t>There are many ways to make your research articles and other </a:t>
            </a:r>
            <a:r>
              <a:rPr lang="en-GB" sz="1500">
                <a:solidFill>
                  <a:schemeClr val="dk1"/>
                </a:solidFill>
              </a:rPr>
              <a:t>research</a:t>
            </a:r>
            <a:r>
              <a:rPr lang="en-GB" sz="1500">
                <a:solidFill>
                  <a:schemeClr val="dk1"/>
                </a:solidFill>
              </a:rPr>
              <a:t> outputs open access that do not require paid services from journals or repositories.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There are many free and open repositories that take any type of research output - examples here are figshare, zenodo, dataverse and open science framework.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You may also have a university or institution repository that you can use. These services give you a digital object identifier or DOI that can be used to cite your research output - this is a persistent identifier that </a:t>
            </a:r>
            <a:r>
              <a:rPr lang="en-GB" sz="1500">
                <a:solidFill>
                  <a:schemeClr val="dk1"/>
                </a:solidFill>
              </a:rPr>
              <a:t>permanently</a:t>
            </a:r>
            <a:r>
              <a:rPr lang="en-GB" sz="1500">
                <a:solidFill>
                  <a:schemeClr val="dk1"/>
                </a:solidFill>
              </a:rPr>
              <a:t> stores a link to that </a:t>
            </a:r>
            <a:r>
              <a:rPr lang="en-GB" sz="1500">
                <a:solidFill>
                  <a:schemeClr val="dk1"/>
                </a:solidFill>
              </a:rPr>
              <a:t>version</a:t>
            </a:r>
            <a:r>
              <a:rPr lang="en-GB" sz="1500">
                <a:solidFill>
                  <a:schemeClr val="dk1"/>
                </a:solidFill>
              </a:rPr>
              <a:t> of your research output. You can also put your own choice of license on your output to enable reuse.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For articles, you can deposit a pre-print on a pre-print server and there are many of these to choose from as you can see on this slide. These are all free to use.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There are also alternative publication routes such as Peer Community In or Open Research Europe. These</a:t>
            </a:r>
            <a:r>
              <a:rPr lang="en-GB" sz="1500">
                <a:solidFill>
                  <a:schemeClr val="dk1"/>
                </a:solidFill>
              </a:rPr>
              <a:t> systems enable pre-prints to be peer reviewed by experts in a discipline and then recommended - just like is done when you submit your article to a journal. This process creates a citable version of the reviewed article.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GB" sz="1500">
                <a:solidFill>
                  <a:schemeClr val="dk1"/>
                </a:solidFill>
              </a:rPr>
              <a:t>With Peer Community In, t</a:t>
            </a:r>
            <a:r>
              <a:rPr lang="en-GB" sz="1500">
                <a:solidFill>
                  <a:schemeClr val="dk1"/>
                </a:solidFill>
              </a:rPr>
              <a:t>here are specific groups for archaeology, ecology and palaeo sciences that would be </a:t>
            </a:r>
            <a:r>
              <a:rPr lang="en-GB" sz="1500">
                <a:solidFill>
                  <a:schemeClr val="dk1"/>
                </a:solidFill>
              </a:rPr>
              <a:t>relevant</a:t>
            </a:r>
            <a:r>
              <a:rPr lang="en-GB" sz="1500">
                <a:solidFill>
                  <a:schemeClr val="dk1"/>
                </a:solidFill>
              </a:rPr>
              <a:t> to phytolith research articles.  PCI is</a:t>
            </a:r>
            <a:r>
              <a:rPr lang="en-GB" sz="1500">
                <a:solidFill>
                  <a:schemeClr val="dk1"/>
                </a:solidFill>
              </a:rPr>
              <a:t> completely free for authors and readers.</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0e4d67d33a_1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0e4d67d33a_1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t>In many disciplines there has been a very rapid rise in pre-printing. And as well as being a way to give everyone free access to your article, it gets your research out quickly.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The problem with this is that pre-prints are not peer reviewed - although most pre-prints are submitted at the same time of release to a journal so are reviewed, edited and then published in journals. The pre-print will remain as a version of the article and it will link to the reviewed versions of the article.  </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Peer community in archaeology video - </a:t>
            </a:r>
            <a:r>
              <a:rPr lang="en-GB" u="sng">
                <a:solidFill>
                  <a:schemeClr val="hlink"/>
                </a:solidFill>
                <a:hlinkClick r:id="rId2"/>
              </a:rPr>
              <a:t>https://www.youtube.com/watch?v=wQ0B2aQVc-Q&amp;authuser=0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0e4d67d33a_1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0e4d67d33a_1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There are now alternative routes for publishing peer </a:t>
            </a:r>
            <a:r>
              <a:rPr lang="en-GB" sz="1500"/>
              <a:t>reviewed research that are not journals</a:t>
            </a:r>
            <a:endParaRPr sz="1500"/>
          </a:p>
          <a:p>
            <a:pPr indent="0" lvl="0" marL="0" rtl="0" algn="l">
              <a:spcBef>
                <a:spcPts val="0"/>
              </a:spcBef>
              <a:spcAft>
                <a:spcPts val="0"/>
              </a:spcAft>
              <a:buNone/>
            </a:pPr>
            <a:r>
              <a:t/>
            </a:r>
            <a:endParaRPr sz="1500"/>
          </a:p>
          <a:p>
            <a:pPr indent="-323850" lvl="0" marL="457200" rtl="0" algn="l">
              <a:spcBef>
                <a:spcPts val="0"/>
              </a:spcBef>
              <a:spcAft>
                <a:spcPts val="0"/>
              </a:spcAft>
              <a:buSzPts val="1500"/>
              <a:buAutoNum type="arabicPeriod"/>
            </a:pPr>
            <a:r>
              <a:rPr lang="en-GB" sz="1500"/>
              <a:t>Funders are now making platforms for open access research - examples are Open Research Europe and Wellcome Open Research - you have to be funded by those organisations to be able to freely have your research peer reviewed and archived on the platform.</a:t>
            </a:r>
            <a:endParaRPr sz="1500"/>
          </a:p>
          <a:p>
            <a:pPr indent="-323850" lvl="0" marL="457200" rtl="0" algn="l">
              <a:spcBef>
                <a:spcPts val="0"/>
              </a:spcBef>
              <a:spcAft>
                <a:spcPts val="0"/>
              </a:spcAft>
              <a:buSzPts val="1500"/>
              <a:buAutoNum type="arabicPeriod"/>
            </a:pPr>
            <a:r>
              <a:rPr lang="en-GB" sz="1500"/>
              <a:t>They use an existing publisher workflow - in this case F1000.</a:t>
            </a:r>
            <a:endParaRPr sz="1500"/>
          </a:p>
          <a:p>
            <a:pPr indent="-323850" lvl="0" marL="457200" rtl="0" algn="l">
              <a:spcBef>
                <a:spcPts val="0"/>
              </a:spcBef>
              <a:spcAft>
                <a:spcPts val="0"/>
              </a:spcAft>
              <a:buSzPts val="1500"/>
              <a:buAutoNum type="arabicPeriod"/>
            </a:pPr>
            <a:r>
              <a:rPr lang="en-GB" sz="1500"/>
              <a:t>They have open reviews - so you can see who reviews the papers and what they said about the articles and the changes made.</a:t>
            </a:r>
            <a:endParaRPr sz="1500"/>
          </a:p>
          <a:p>
            <a:pPr indent="-323850" lvl="0" marL="457200" rtl="0" algn="l">
              <a:spcBef>
                <a:spcPts val="0"/>
              </a:spcBef>
              <a:spcAft>
                <a:spcPts val="0"/>
              </a:spcAft>
              <a:buSzPts val="1500"/>
              <a:buAutoNum type="arabicPeriod"/>
            </a:pPr>
            <a:r>
              <a:rPr lang="en-GB" sz="1500"/>
              <a:t>They also require open data and open code/analysis.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0e4d67d33a_1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0e4d67d33a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Another pre-print peer-review system is Peer community in.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This is a community of researchers that has been brought together to evaluate preprints, just as is done in journals. But there is no </a:t>
            </a:r>
            <a:r>
              <a:rPr lang="en-GB" sz="1400"/>
              <a:t>publisher</a:t>
            </a:r>
            <a:r>
              <a:rPr lang="en-GB" sz="1400"/>
              <a:t> and it is completely free!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There are now 16 different domains including archaeology, palaeo and ecology. </a:t>
            </a:r>
            <a:endParaRPr sz="1400"/>
          </a:p>
          <a:p>
            <a:pPr indent="-317500" lvl="0" marL="457200" rtl="0" algn="l">
              <a:spcBef>
                <a:spcPts val="0"/>
              </a:spcBef>
              <a:spcAft>
                <a:spcPts val="0"/>
              </a:spcAft>
              <a:buSzPts val="1400"/>
              <a:buChar char="●"/>
            </a:pPr>
            <a:r>
              <a:rPr lang="en-GB" sz="1400"/>
              <a:t>As i have said it is free for authors and readers.</a:t>
            </a:r>
            <a:endParaRPr sz="1400"/>
          </a:p>
          <a:p>
            <a:pPr indent="-317500" lvl="0" marL="457200" rtl="0" algn="l">
              <a:spcBef>
                <a:spcPts val="0"/>
              </a:spcBef>
              <a:spcAft>
                <a:spcPts val="0"/>
              </a:spcAft>
              <a:buSzPts val="1400"/>
              <a:buChar char="●"/>
            </a:pPr>
            <a:r>
              <a:rPr lang="en-GB" sz="1400"/>
              <a:t>Again you have to have open data and open code.</a:t>
            </a:r>
            <a:endParaRPr sz="1400"/>
          </a:p>
          <a:p>
            <a:pPr indent="-317500" lvl="0" marL="457200" rtl="0" algn="l">
              <a:spcBef>
                <a:spcPts val="0"/>
              </a:spcBef>
              <a:spcAft>
                <a:spcPts val="0"/>
              </a:spcAft>
              <a:buSzPts val="1400"/>
              <a:buChar char="●"/>
            </a:pPr>
            <a:r>
              <a:rPr lang="en-GB" sz="1400"/>
              <a:t>And it is open review.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e4d67d33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e4d67d33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0e4d67d33a_1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0e4d67d33a_1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How it works is:</a:t>
            </a:r>
            <a:endParaRPr sz="1400"/>
          </a:p>
          <a:p>
            <a:pPr indent="-317500" lvl="0" marL="457200" rtl="0" algn="l">
              <a:spcBef>
                <a:spcPts val="0"/>
              </a:spcBef>
              <a:spcAft>
                <a:spcPts val="0"/>
              </a:spcAft>
              <a:buSzPts val="1400"/>
              <a:buChar char="●"/>
            </a:pPr>
            <a:r>
              <a:rPr lang="en-GB" sz="1400"/>
              <a:t>You finish your paper and then you put it on a preprint server or open repository. </a:t>
            </a:r>
            <a:endParaRPr sz="1400"/>
          </a:p>
          <a:p>
            <a:pPr indent="-317500" lvl="0" marL="457200" rtl="0" algn="l">
              <a:spcBef>
                <a:spcPts val="0"/>
              </a:spcBef>
              <a:spcAft>
                <a:spcPts val="0"/>
              </a:spcAft>
              <a:buSzPts val="1400"/>
              <a:buChar char="●"/>
            </a:pPr>
            <a:r>
              <a:rPr lang="en-GB" sz="1400"/>
              <a:t>You then submit it to the peer community in you want it evaluated by. </a:t>
            </a:r>
            <a:endParaRPr sz="1400"/>
          </a:p>
          <a:p>
            <a:pPr indent="-317500" lvl="0" marL="457200" rtl="0" algn="l">
              <a:spcBef>
                <a:spcPts val="0"/>
              </a:spcBef>
              <a:spcAft>
                <a:spcPts val="0"/>
              </a:spcAft>
              <a:buSzPts val="1400"/>
              <a:buChar char="●"/>
            </a:pPr>
            <a:r>
              <a:rPr lang="en-GB" sz="1400"/>
              <a:t>They send it out to reviewers</a:t>
            </a:r>
            <a:endParaRPr sz="1400"/>
          </a:p>
          <a:p>
            <a:pPr indent="-317500" lvl="0" marL="457200" rtl="0" algn="l">
              <a:spcBef>
                <a:spcPts val="0"/>
              </a:spcBef>
              <a:spcAft>
                <a:spcPts val="0"/>
              </a:spcAft>
              <a:buSzPts val="1400"/>
              <a:buChar char="●"/>
            </a:pPr>
            <a:r>
              <a:rPr lang="en-GB" sz="1400"/>
              <a:t>You get the reviews back and edit.</a:t>
            </a:r>
            <a:endParaRPr sz="1400"/>
          </a:p>
          <a:p>
            <a:pPr indent="-317500" lvl="0" marL="457200" rtl="0" algn="l">
              <a:spcBef>
                <a:spcPts val="0"/>
              </a:spcBef>
              <a:spcAft>
                <a:spcPts val="0"/>
              </a:spcAft>
              <a:buSzPts val="1400"/>
              <a:buChar char="●"/>
            </a:pPr>
            <a:r>
              <a:rPr lang="en-GB" sz="1400"/>
              <a:t>If the article is then accepted, it is recommended - this is like the editor of a journal writing to say why they have accepted the paper. </a:t>
            </a:r>
            <a:endParaRPr sz="1400"/>
          </a:p>
          <a:p>
            <a:pPr indent="-317500" lvl="0" marL="457200" rtl="0" algn="l">
              <a:spcBef>
                <a:spcPts val="0"/>
              </a:spcBef>
              <a:spcAft>
                <a:spcPts val="0"/>
              </a:spcAft>
              <a:buSzPts val="1400"/>
              <a:buChar char="●"/>
            </a:pPr>
            <a:r>
              <a:rPr lang="en-GB" sz="1400"/>
              <a:t>You then format it to look like a journal article and the final version is put on the repository.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You can then send it to a journal - there are journals that will automatically accept the paper if reviewed in this way but </a:t>
            </a:r>
            <a:r>
              <a:rPr lang="en-GB" sz="1400"/>
              <a:t>most</a:t>
            </a:r>
            <a:r>
              <a:rPr lang="en-GB" sz="1400"/>
              <a:t> papers are not sent to journals as there is really no need.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0e4d67d33a_1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0e4d67d33a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This is what it looks like - I have a recent article that has been published in this way.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On the left - this is the recommendation on the peer community in archaeology website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and on the right is the repository where the final reviewed and formatted article is.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0e4d67d33a_1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0e4d67d33a_1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Finally in this section</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What do you do if you don’t have access to journal articles and they are not open access!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GB" sz="1400"/>
              <a:t>Unpaywall is a google extension that you can download and enable in your browser. It provides a button when you are on a journal page to tell you if there is a green open access version somewhere available and then if you </a:t>
            </a:r>
            <a:r>
              <a:rPr lang="en-GB" sz="1400"/>
              <a:t>click</a:t>
            </a:r>
            <a:r>
              <a:rPr lang="en-GB" sz="1400"/>
              <a:t> on it - it take you to that version. </a:t>
            </a:r>
            <a:endParaRPr sz="1400"/>
          </a:p>
          <a:p>
            <a:pPr indent="-317500" lvl="0" marL="457200" rtl="0" algn="l">
              <a:spcBef>
                <a:spcPts val="0"/>
              </a:spcBef>
              <a:spcAft>
                <a:spcPts val="0"/>
              </a:spcAft>
              <a:buSzPts val="1400"/>
              <a:buChar char="●"/>
            </a:pPr>
            <a:r>
              <a:rPr lang="en-GB" sz="1400"/>
              <a:t>There is also a </a:t>
            </a:r>
            <a:r>
              <a:rPr lang="en-GB" sz="1400"/>
              <a:t>website</a:t>
            </a:r>
            <a:r>
              <a:rPr lang="en-GB" sz="1400"/>
              <a:t> called open access button, which does a similar thing - it can tell </a:t>
            </a:r>
            <a:r>
              <a:rPr lang="en-GB" sz="1400"/>
              <a:t>you</a:t>
            </a:r>
            <a:r>
              <a:rPr lang="en-GB" sz="1400"/>
              <a:t> if </a:t>
            </a:r>
            <a:r>
              <a:rPr lang="en-GB" sz="1400"/>
              <a:t>there</a:t>
            </a:r>
            <a:r>
              <a:rPr lang="en-GB" sz="1400"/>
              <a:t> is another version. You can also do this if you search for an article on google </a:t>
            </a:r>
            <a:r>
              <a:rPr lang="en-GB" sz="1400"/>
              <a:t>scholar</a:t>
            </a:r>
            <a:r>
              <a:rPr lang="en-GB" sz="1400"/>
              <a:t> as it shows you different versions of articles. </a:t>
            </a:r>
            <a:endParaRPr sz="1400"/>
          </a:p>
          <a:p>
            <a:pPr indent="-317500" lvl="0" marL="457200" rtl="0" algn="l">
              <a:spcBef>
                <a:spcPts val="0"/>
              </a:spcBef>
              <a:spcAft>
                <a:spcPts val="0"/>
              </a:spcAft>
              <a:buSzPts val="1400"/>
              <a:buChar char="●"/>
            </a:pPr>
            <a:r>
              <a:rPr lang="en-GB" sz="1400"/>
              <a:t>Many researchers put articles on research gate - even if there is not an accessible article there, you can message the author to request a copy and normally you will get sent it.</a:t>
            </a:r>
            <a:endParaRPr sz="1400"/>
          </a:p>
          <a:p>
            <a:pPr indent="-317500" lvl="0" marL="457200" rtl="0" algn="l">
              <a:spcBef>
                <a:spcPts val="0"/>
              </a:spcBef>
              <a:spcAft>
                <a:spcPts val="0"/>
              </a:spcAft>
              <a:buSzPts val="1400"/>
              <a:buChar char="●"/>
            </a:pPr>
            <a:r>
              <a:rPr lang="en-GB" sz="1400"/>
              <a:t>You can email the author directly. </a:t>
            </a:r>
            <a:endParaRPr sz="1400"/>
          </a:p>
          <a:p>
            <a:pPr indent="-317500" lvl="0" marL="457200" rtl="0" algn="l">
              <a:spcBef>
                <a:spcPts val="0"/>
              </a:spcBef>
              <a:spcAft>
                <a:spcPts val="0"/>
              </a:spcAft>
              <a:buSzPts val="1400"/>
              <a:buChar char="●"/>
            </a:pPr>
            <a:r>
              <a:rPr lang="en-GB" sz="1400"/>
              <a:t>You might have a </a:t>
            </a:r>
            <a:r>
              <a:rPr lang="en-GB" sz="1400"/>
              <a:t>friend</a:t>
            </a:r>
            <a:r>
              <a:rPr lang="en-GB" sz="1400"/>
              <a:t> that has more access than you and they might be kind enough to send you articles.</a:t>
            </a:r>
            <a:endParaRPr sz="1400"/>
          </a:p>
          <a:p>
            <a:pPr indent="-317500" lvl="0" marL="457200" rtl="0" algn="l">
              <a:spcBef>
                <a:spcPts val="0"/>
              </a:spcBef>
              <a:spcAft>
                <a:spcPts val="0"/>
              </a:spcAft>
              <a:buSzPts val="1400"/>
              <a:buChar char="●"/>
            </a:pPr>
            <a:r>
              <a:rPr lang="en-GB" sz="1400"/>
              <a:t>And last is to use sci hub. </a:t>
            </a:r>
            <a:r>
              <a:rPr lang="en-GB" sz="1400"/>
              <a:t>Although</a:t>
            </a:r>
            <a:r>
              <a:rPr lang="en-GB" sz="1400"/>
              <a:t> of course I would not recommend that as it is illegal.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0e4d67d33a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0e4d67d33a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Ok so we have got to the end of the introduction so it is a good point to stop and take any questions you might have at this stage.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GB" sz="1700"/>
              <a:t>Do remember though that we have not finished explaining and demonstrating open access so there is more to come. </a:t>
            </a:r>
            <a:endParaRPr sz="17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0e4d67d33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0e4d67d33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Jen to take over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546e1f942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546e1f942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chemeClr val="dk1"/>
                </a:solidFill>
              </a:rPr>
              <a:t>Publishing research is changing - we are now moving away from the stand alone research articles that just present results, interpretations and conclusions.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GB" sz="1600">
                <a:solidFill>
                  <a:schemeClr val="dk1"/>
                </a:solidFill>
              </a:rPr>
              <a:t>Research is moving towards being published in a reproducible manner.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GB" sz="1600">
                <a:solidFill>
                  <a:schemeClr val="dk1"/>
                </a:solidFill>
              </a:rPr>
              <a:t>This means stand alone articles are not sufficient. </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GB" sz="1600">
                <a:solidFill>
                  <a:schemeClr val="dk1"/>
                </a:solidFill>
              </a:rPr>
              <a:t>Our</a:t>
            </a:r>
            <a:r>
              <a:rPr lang="en-GB" sz="1600">
                <a:solidFill>
                  <a:schemeClr val="dk1"/>
                </a:solidFill>
              </a:rPr>
              <a:t> articles need to link to all outputs generated in research such as data, code and methods. This makes our work more comprehensible and aids reuse of data and other research outputs. </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5572dd5c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5572dd5c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One of the initiatives that the International Committee on Open Phytolith Science have been tackling is drawing together a guide about open publishing in phytolith research.</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You can access this guide on Zenodo. - </a:t>
            </a:r>
            <a:r>
              <a:rPr lang="en-GB" sz="1400"/>
              <a:t>https://doi.org/10.5281/zenodo.6803489</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There is also a guide to how to upload research outputs to Zenodo in the same location. - this is something we will cover in the next workshop as well as using other repositories.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0e4d67d3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0e4d67d3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Making these fully open articles may not be possible for you at the moment so there are different steps that you can take to move towards becoming more open access.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GB" sz="1400"/>
              <a:t>Make all articles open access in some way - so this could be to pay the apc for gold open access or by putting a version of your peer reviewed articles on an open repository.</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0e4d67d33a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0e4d67d33a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2. Your need to then start to link your other outputs to the open access article and this could start with the raw data. </a:t>
            </a:r>
            <a:r>
              <a:rPr lang="en-GB" sz="1500"/>
              <a:t>This</a:t>
            </a:r>
            <a:r>
              <a:rPr lang="en-GB" sz="1500"/>
              <a:t> is best put into an long term archiving repository.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0e4d67d33a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0e4d67d33a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1"/>
                </a:solidFill>
              </a:rPr>
              <a:t>Our next session is about how to use repositories so I won’t go into this much now.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There are lots of free to use repositories</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Data does not have to be deposited openly, but it must be deposited long term and with clear access arrangements for reuse.</a:t>
            </a:r>
            <a:endParaRPr sz="1500">
              <a:solidFill>
                <a:schemeClr val="dk1"/>
              </a:solidFill>
            </a:endParaRPr>
          </a:p>
          <a:p>
            <a:pPr indent="-323850" lvl="0" marL="457200" rtl="0" algn="l">
              <a:spcBef>
                <a:spcPts val="0"/>
              </a:spcBef>
              <a:spcAft>
                <a:spcPts val="0"/>
              </a:spcAft>
              <a:buClr>
                <a:schemeClr val="dk1"/>
              </a:buClr>
              <a:buSzPts val="1500"/>
              <a:buChar char="-"/>
            </a:pPr>
            <a:r>
              <a:rPr lang="en-GB" sz="1500">
                <a:solidFill>
                  <a:schemeClr val="dk1"/>
                </a:solidFill>
              </a:rPr>
              <a:t>It is important for data to be put in a repository so that it is not lost and has the best chance of reuse.</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0e4d67d33a_1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900"/>
              </a:spcBef>
              <a:spcAft>
                <a:spcPts val="0"/>
              </a:spcAft>
              <a:buNone/>
            </a:pPr>
            <a:r>
              <a:rPr lang="en-GB" sz="1600">
                <a:solidFill>
                  <a:schemeClr val="dk1"/>
                </a:solidFill>
              </a:rPr>
              <a:t>Links for Emma:</a:t>
            </a:r>
            <a:endParaRPr sz="1600">
              <a:solidFill>
                <a:schemeClr val="dk1"/>
              </a:solidFill>
            </a:endParaRPr>
          </a:p>
          <a:p>
            <a:pPr indent="-298450" lvl="0" marL="457200" rtl="0" algn="l">
              <a:lnSpc>
                <a:spcPct val="90000"/>
              </a:lnSpc>
              <a:spcBef>
                <a:spcPts val="900"/>
              </a:spcBef>
              <a:spcAft>
                <a:spcPts val="0"/>
              </a:spcAft>
              <a:buSzPts val="1100"/>
              <a:buChar char="●"/>
            </a:pPr>
            <a:r>
              <a:rPr lang="en-GB" u="sng">
                <a:solidFill>
                  <a:schemeClr val="hlink"/>
                </a:solidFill>
                <a:hlinkClick r:id="rId2"/>
              </a:rPr>
              <a:t>Home | FAIR Phytoliths (open-phytoliths.github.io)</a:t>
            </a:r>
            <a:endParaRPr sz="1600">
              <a:solidFill>
                <a:schemeClr val="dk1"/>
              </a:solidFill>
            </a:endParaRPr>
          </a:p>
          <a:p>
            <a:pPr indent="-330200" lvl="0" marL="457200" rtl="0" algn="l">
              <a:lnSpc>
                <a:spcPct val="90000"/>
              </a:lnSpc>
              <a:spcBef>
                <a:spcPts val="0"/>
              </a:spcBef>
              <a:spcAft>
                <a:spcPts val="0"/>
              </a:spcAft>
              <a:buClr>
                <a:schemeClr val="dk1"/>
              </a:buClr>
              <a:buSzPts val="1600"/>
              <a:buChar char="●"/>
            </a:pPr>
            <a:r>
              <a:rPr lang="en-GB" u="sng">
                <a:solidFill>
                  <a:schemeClr val="hlink"/>
                </a:solidFill>
                <a:hlinkClick r:id="rId3"/>
              </a:rPr>
              <a:t>Digital Life Sciences Open Call - EOSC Life (eosc-life.eu)</a:t>
            </a:r>
            <a:endParaRPr sz="1600">
              <a:solidFill>
                <a:schemeClr val="dk1"/>
              </a:solidFill>
            </a:endParaRPr>
          </a:p>
          <a:p>
            <a:pPr indent="-298450" lvl="0" marL="457200" rtl="0" algn="l">
              <a:lnSpc>
                <a:spcPct val="90000"/>
              </a:lnSpc>
              <a:spcBef>
                <a:spcPts val="0"/>
              </a:spcBef>
              <a:spcAft>
                <a:spcPts val="0"/>
              </a:spcAft>
              <a:buSzPts val="1100"/>
              <a:buChar char="●"/>
            </a:pPr>
            <a:r>
              <a:rPr lang="en-GB" u="sng">
                <a:solidFill>
                  <a:schemeClr val="hlink"/>
                </a:solidFill>
                <a:hlinkClick r:id="rId4"/>
              </a:rPr>
              <a:t>Open Phytoliths (open-phytoliths.netlify.app)</a:t>
            </a:r>
            <a:endParaRPr sz="1600">
              <a:solidFill>
                <a:schemeClr val="dk1"/>
              </a:solidFill>
            </a:endParaRPr>
          </a:p>
          <a:p>
            <a:pPr indent="-330200" lvl="0" marL="457200" rtl="0" algn="l">
              <a:lnSpc>
                <a:spcPct val="90000"/>
              </a:lnSpc>
              <a:spcBef>
                <a:spcPts val="0"/>
              </a:spcBef>
              <a:spcAft>
                <a:spcPts val="0"/>
              </a:spcAft>
              <a:buClr>
                <a:schemeClr val="dk1"/>
              </a:buClr>
              <a:buSzPts val="1600"/>
              <a:buChar char="●"/>
            </a:pPr>
            <a:r>
              <a:rPr lang="en-GB" sz="1600" u="sng">
                <a:solidFill>
                  <a:schemeClr val="hlink"/>
                </a:solidFill>
                <a:hlinkClick r:id="rId5"/>
              </a:rPr>
              <a:t>https://envarch.net/</a:t>
            </a:r>
            <a:endParaRPr sz="1600">
              <a:solidFill>
                <a:schemeClr val="dk1"/>
              </a:solidFill>
            </a:endParaRPr>
          </a:p>
          <a:p>
            <a:pPr indent="-330200" lvl="0" marL="457200" rtl="0" algn="l">
              <a:lnSpc>
                <a:spcPct val="90000"/>
              </a:lnSpc>
              <a:spcBef>
                <a:spcPts val="0"/>
              </a:spcBef>
              <a:spcAft>
                <a:spcPts val="0"/>
              </a:spcAft>
              <a:buClr>
                <a:schemeClr val="dk1"/>
              </a:buClr>
              <a:buSzPts val="1600"/>
              <a:buChar char="●"/>
            </a:pPr>
            <a:r>
              <a:rPr lang="en-GB" u="sng">
                <a:solidFill>
                  <a:schemeClr val="hlink"/>
                </a:solidFill>
                <a:hlinkClick r:id="rId6"/>
              </a:rPr>
              <a:t>Emma Karoune | The Alan Turing Institute</a:t>
            </a:r>
            <a:endParaRPr sz="1600">
              <a:solidFill>
                <a:schemeClr val="dk1"/>
              </a:solidFill>
            </a:endParaRPr>
          </a:p>
          <a:p>
            <a:pPr indent="-330200" lvl="0" marL="457200" rtl="0" algn="l">
              <a:lnSpc>
                <a:spcPct val="90000"/>
              </a:lnSpc>
              <a:spcBef>
                <a:spcPts val="0"/>
              </a:spcBef>
              <a:spcAft>
                <a:spcPts val="0"/>
              </a:spcAft>
              <a:buClr>
                <a:schemeClr val="dk1"/>
              </a:buClr>
              <a:buSzPts val="1600"/>
              <a:buChar char="●"/>
            </a:pPr>
            <a:r>
              <a:rPr lang="en-GB" u="sng">
                <a:solidFill>
                  <a:schemeClr val="hlink"/>
                </a:solidFill>
                <a:hlinkClick r:id="rId7"/>
              </a:rPr>
              <a:t>Record of Contributions — The Turing Way (the-turing-way.netlify.app)</a:t>
            </a:r>
            <a:endParaRPr sz="1600">
              <a:solidFill>
                <a:schemeClr val="dk1"/>
              </a:solidFill>
            </a:endParaRPr>
          </a:p>
          <a:p>
            <a:pPr indent="-330200" lvl="0" marL="457200" rtl="0" algn="l">
              <a:lnSpc>
                <a:spcPct val="90000"/>
              </a:lnSpc>
              <a:spcBef>
                <a:spcPts val="0"/>
              </a:spcBef>
              <a:spcAft>
                <a:spcPts val="0"/>
              </a:spcAft>
              <a:buClr>
                <a:schemeClr val="dk1"/>
              </a:buClr>
              <a:buSzPts val="1600"/>
              <a:buChar char="●"/>
            </a:pPr>
            <a:r>
              <a:rPr lang="en-GB" u="sng">
                <a:solidFill>
                  <a:schemeClr val="hlink"/>
                </a:solidFill>
                <a:hlinkClick r:id="rId8"/>
              </a:rPr>
              <a:t>Emma Karoune | Software Sustainability Institute</a:t>
            </a:r>
            <a:endParaRPr sz="1600">
              <a:solidFill>
                <a:schemeClr val="dk1"/>
              </a:solidFill>
            </a:endParaRPr>
          </a:p>
          <a:p>
            <a:pPr indent="-330200" lvl="0" marL="457200" rtl="0" algn="l">
              <a:lnSpc>
                <a:spcPct val="90000"/>
              </a:lnSpc>
              <a:spcBef>
                <a:spcPts val="0"/>
              </a:spcBef>
              <a:spcAft>
                <a:spcPts val="0"/>
              </a:spcAft>
              <a:buClr>
                <a:schemeClr val="dk1"/>
              </a:buClr>
              <a:buSzPts val="1600"/>
              <a:buChar char="●"/>
            </a:pPr>
            <a:r>
              <a:rPr lang="en-GB" u="sng">
                <a:solidFill>
                  <a:schemeClr val="hlink"/>
                </a:solidFill>
                <a:hlinkClick r:id="rId9"/>
              </a:rPr>
              <a:t>Emma Karoune • ELIXIR-UK (elixiruknode.org)</a:t>
            </a:r>
            <a:endParaRPr sz="1600">
              <a:solidFill>
                <a:schemeClr val="dk1"/>
              </a:solidFill>
            </a:endParaRPr>
          </a:p>
          <a:p>
            <a:pPr indent="-298450" lvl="0" marL="457200" rtl="0" algn="l">
              <a:lnSpc>
                <a:spcPct val="100000"/>
              </a:lnSpc>
              <a:spcBef>
                <a:spcPts val="0"/>
              </a:spcBef>
              <a:spcAft>
                <a:spcPts val="0"/>
              </a:spcAft>
              <a:buSzPts val="1100"/>
              <a:buChar char="●"/>
            </a:pPr>
            <a:r>
              <a:rPr lang="en-GB" u="sng">
                <a:solidFill>
                  <a:schemeClr val="hlink"/>
                </a:solidFill>
                <a:hlinkClick r:id="rId10"/>
              </a:rPr>
              <a:t>https://orcid.org/0000-0002-6576-6053</a:t>
            </a:r>
            <a:endParaRPr/>
          </a:p>
          <a:p>
            <a:pPr indent="-298450" lvl="0" marL="457200" rtl="0" algn="l">
              <a:lnSpc>
                <a:spcPct val="100000"/>
              </a:lnSpc>
              <a:spcBef>
                <a:spcPts val="0"/>
              </a:spcBef>
              <a:spcAft>
                <a:spcPts val="0"/>
              </a:spcAft>
              <a:buSzPts val="1100"/>
              <a:buChar char="●"/>
            </a:pPr>
            <a:r>
              <a:t/>
            </a:r>
            <a:endParaRPr/>
          </a:p>
        </p:txBody>
      </p:sp>
      <p:sp>
        <p:nvSpPr>
          <p:cNvPr id="279" name="Google Shape;279;g20e4d67d33a_1_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0e4d67d33a_1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0e4d67d33a_1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sz="1400"/>
              <a:t>3. Then deposit code or analysis steps. </a:t>
            </a:r>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0e4d67d33a_1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0e4d67d33a_1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0e4d67d33a_1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0e4d67d33a_1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these fully open articles may not be possible for you at the moment so there are different steps that you can take to move towards becoming more open access.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GB"/>
              <a:t>Make all articles open access in some way - so this could be to pay the apc for gold open access or by putting a version of your peer reviewed articles on an open repository.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0e4d67d33a_1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0e4d67d33a_1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0e4d67d33a_1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0e4d67d33a_1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0e4d67d33a_1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0e4d67d33a_1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0e4d67d33a_1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0e4d67d33a_1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Next you need to link the data and code to your article</a:t>
            </a:r>
            <a:endParaRPr sz="15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0e4d67d33a_1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0e4d67d33a_1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0e4d67d33a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0e4d67d33a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 article that says people don’t give out their data when asked - DONE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A data availability statement (also sometimes called a ‘data access statement’) tells the reader where the research data associated with a paper is available, and under what conditions the data can be accessed. They also include links (where applicable) to the data set.</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There are some basic ways to do a data availability statement and what you put i it should match what you are willing to give out!</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include your data availability statement within the text of your manuscript, before your ‘References’ section. So that readers can easily find it, give it the heading ‘Data availability statement’.</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Generally find templates - these are from Taylor and Francis - but are universally useful and can be modified as needed.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EXAMPLE - need to make sure you tailor it to the type of </a:t>
            </a:r>
            <a:r>
              <a:rPr lang="en-GB" sz="1200">
                <a:solidFill>
                  <a:srgbClr val="333333"/>
                </a:solidFill>
                <a:highlight>
                  <a:srgbClr val="FFFFFF"/>
                </a:highlight>
                <a:latin typeface="Open Sans"/>
                <a:ea typeface="Open Sans"/>
                <a:cs typeface="Open Sans"/>
                <a:sym typeface="Open Sans"/>
              </a:rPr>
              <a:t>availability</a:t>
            </a:r>
            <a:r>
              <a:rPr lang="en-GB" sz="1200">
                <a:solidFill>
                  <a:srgbClr val="333333"/>
                </a:solidFill>
                <a:highlight>
                  <a:srgbClr val="FFFFFF"/>
                </a:highlight>
                <a:latin typeface="Open Sans"/>
                <a:ea typeface="Open Sans"/>
                <a:cs typeface="Open Sans"/>
                <a:sym typeface="Open Sans"/>
              </a:rPr>
              <a:t> of data (and your willingness and your ability to actually provide the data) - </a:t>
            </a:r>
            <a:r>
              <a:rPr lang="en-GB" sz="1200">
                <a:solidFill>
                  <a:srgbClr val="212529"/>
                </a:solidFill>
                <a:highlight>
                  <a:srgbClr val="FFFFFF"/>
                </a:highlight>
                <a:latin typeface="Open Sans"/>
                <a:ea typeface="Open Sans"/>
                <a:cs typeface="Open Sans"/>
                <a:sym typeface="Open Sans"/>
              </a:rPr>
              <a:t>Data openly available in a public repository that issues datasets with DOIs</a:t>
            </a:r>
            <a:endParaRPr sz="1200">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212529"/>
                </a:solidFill>
                <a:highlight>
                  <a:srgbClr val="FFFFFF"/>
                </a:highlight>
                <a:latin typeface="Open Sans"/>
                <a:ea typeface="Open Sans"/>
                <a:cs typeface="Open Sans"/>
                <a:sym typeface="Open Sans"/>
              </a:rPr>
              <a:t>“The data that support the findings of this study are openly available in [repository name e.g “figshare”] at http://doi.org/[doi], reference number [reference number].”</a:t>
            </a:r>
            <a:endParaRPr sz="1200">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212529"/>
                </a:solidFill>
                <a:highlight>
                  <a:srgbClr val="FFFFFF"/>
                </a:highlight>
                <a:latin typeface="Open Sans"/>
                <a:ea typeface="Open Sans"/>
                <a:cs typeface="Open Sans"/>
                <a:sym typeface="Open Sans"/>
              </a:rPr>
              <a:t>Versus:</a:t>
            </a:r>
            <a:endParaRPr sz="1200">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212529"/>
                </a:solidFill>
                <a:highlight>
                  <a:srgbClr val="FFFFFF"/>
                </a:highlight>
                <a:latin typeface="Open Sans"/>
                <a:ea typeface="Open Sans"/>
                <a:cs typeface="Open Sans"/>
                <a:sym typeface="Open Sans"/>
              </a:rPr>
              <a:t>Data not available - participant consent</a:t>
            </a:r>
            <a:endParaRPr sz="1200">
              <a:solidFill>
                <a:srgbClr val="212529"/>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212529"/>
                </a:solidFill>
                <a:highlight>
                  <a:srgbClr val="FFFFFF"/>
                </a:highlight>
                <a:latin typeface="Open Sans"/>
                <a:ea typeface="Open Sans"/>
                <a:cs typeface="Open Sans"/>
                <a:sym typeface="Open Sans"/>
              </a:rPr>
              <a:t>“The participants of this study did not give written consent for their data to be shared publicly, so due to the sensitive nature of the research supporting data is not available.”</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a:t>if you are submitting to a journal where submissions are c, then the main text file should not include any information that might identify the authors. As a data availability statement could reveal your identity, we recommend that you remove this from the anonymized version of the manuscript.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Check also the data policies - some may have different levels of data sharing policies and those guidelines will let you know what you need to do.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0e4d67d33a_1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0e4d67d33a_1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0e4d67d33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0e4d67d33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Jennifer’s links:</a:t>
            </a:r>
            <a:endParaRPr/>
          </a:p>
          <a:p>
            <a:pPr indent="0" lvl="0" marL="0" rtl="0" algn="l">
              <a:spcBef>
                <a:spcPts val="0"/>
              </a:spcBef>
              <a:spcAft>
                <a:spcPts val="0"/>
              </a:spcAft>
              <a:buNone/>
            </a:pPr>
            <a:r>
              <a:rPr lang="en-GB" u="sng">
                <a:solidFill>
                  <a:schemeClr val="hlink"/>
                </a:solidFill>
                <a:hlinkClick r:id="rId2"/>
              </a:rPr>
              <a:t>http://www.archaeology-arthistory.or.kr/?c=user&amp;mcd=saa0005&amp;me=bbs_detail&amp;idx=17773&amp;cur_page=1&amp;sParam=</a:t>
            </a:r>
            <a:endParaRPr/>
          </a:p>
          <a:p>
            <a:pPr indent="0" lvl="0" marL="0" rtl="0" algn="l">
              <a:spcBef>
                <a:spcPts val="0"/>
              </a:spcBef>
              <a:spcAft>
                <a:spcPts val="0"/>
              </a:spcAft>
              <a:buNone/>
            </a:pPr>
            <a:r>
              <a:rPr lang="en-GB" u="sng">
                <a:solidFill>
                  <a:schemeClr val="hlink"/>
                </a:solidFill>
                <a:hlinkClick r:id="rId3"/>
              </a:rPr>
              <a:t>https://snuarchsci.com/</a:t>
            </a:r>
            <a:endParaRPr/>
          </a:p>
          <a:p>
            <a:pPr indent="0" lvl="0" marL="0" rtl="0" algn="l">
              <a:spcBef>
                <a:spcPts val="0"/>
              </a:spcBef>
              <a:spcAft>
                <a:spcPts val="0"/>
              </a:spcAft>
              <a:buNone/>
            </a:pPr>
            <a:r>
              <a:rPr lang="en-GB" u="sng">
                <a:solidFill>
                  <a:schemeClr val="hlink"/>
                </a:solidFill>
                <a:hlinkClick r:id="rId4"/>
              </a:rPr>
              <a:t>https://orcid.org/0000-0002-7100-4741</a:t>
            </a:r>
            <a:endParaRPr/>
          </a:p>
          <a:p>
            <a:pPr indent="0" lvl="0" marL="0" rtl="0" algn="l">
              <a:spcBef>
                <a:spcPts val="0"/>
              </a:spcBef>
              <a:spcAft>
                <a:spcPts val="0"/>
              </a:spcAft>
              <a:buNone/>
            </a:pPr>
            <a:r>
              <a:rPr lang="en-GB" u="sng">
                <a:solidFill>
                  <a:schemeClr val="hlink"/>
                </a:solidFill>
                <a:hlinkClick r:id="rId5"/>
              </a:rPr>
              <a:t>https://snu-kr.academia.edu/JenniferBates</a:t>
            </a:r>
            <a:endParaRPr/>
          </a:p>
          <a:p>
            <a:pPr indent="0" lvl="0" marL="0" rtl="0" algn="l">
              <a:spcBef>
                <a:spcPts val="0"/>
              </a:spcBef>
              <a:spcAft>
                <a:spcPts val="0"/>
              </a:spcAft>
              <a:buNone/>
            </a:pPr>
            <a:r>
              <a:rPr lang="en-GB" u="sng">
                <a:solidFill>
                  <a:schemeClr val="hlink"/>
                </a:solidFill>
                <a:hlinkClick r:id="rId6"/>
              </a:rPr>
              <a:t>https://www.researchgate.net/profile/Jennifer-Bates-9</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0e4d67d33a_1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0e4d67d33a_1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these fully open articles may not be possible for you at the moment so there are different steps that you can take to move towards becoming more open access.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GB"/>
              <a:t>Make all articles open access in some way - so this could be to pay the apc for gold open access or by putting a version of your peer reviewed articles on an open repository.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0e4d67d33a_1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0e4d67d33a_1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0e4d67d33a_1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0e4d67d33a_1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0e4d67d33a_1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0e4d67d33a_1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0e4d67d33a_1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0e4d67d33a_1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0e4d67d33a_1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20e4d67d33a_1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Making these fully open articles may not be possible for you at the moment so there are different steps that you can take to move towards becoming more open access.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GB"/>
              <a:t>Make all articles open access in some way - so this could be to pay the apc for gold open access or by putting a version of your peer reviewed articles on an open repository.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10c47fc77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10c47fc77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dd38c935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dd38c935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And just to show that we’re not picking on anyone in particular as good/bad - an example from our own work that is not exactly the best.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Diamond - agreement between Cambridge and the journal.</a:t>
            </a:r>
            <a:r>
              <a:rPr lang="en-GB">
                <a:solidFill>
                  <a:schemeClr val="dk1"/>
                </a:solidFill>
                <a:highlight>
                  <a:schemeClr val="accent4"/>
                </a:highlight>
              </a:rPr>
              <a:t> - this is not diamond -  it’s some sort of </a:t>
            </a:r>
            <a:r>
              <a:rPr lang="en-GB">
                <a:solidFill>
                  <a:schemeClr val="dk1"/>
                </a:solidFill>
                <a:highlight>
                  <a:schemeClr val="accent4"/>
                </a:highlight>
              </a:rPr>
              <a:t>transformative</a:t>
            </a:r>
            <a:r>
              <a:rPr lang="en-GB">
                <a:solidFill>
                  <a:schemeClr val="dk1"/>
                </a:solidFill>
                <a:highlight>
                  <a:schemeClr val="accent4"/>
                </a:highlight>
              </a:rPr>
              <a:t> deal and counts as open access.  </a:t>
            </a:r>
            <a:endParaRPr>
              <a:solidFill>
                <a:schemeClr val="dk1"/>
              </a:solidFill>
              <a:highlight>
                <a:schemeClr val="accent4"/>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we had to add a corrigendum as we forgot to put the funding info in correctly…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 was put in summary tables in the main text, without reference to the full raw data from the site, which is terrible practice, but regardless that, there’s no data availability statement, and it should read something like “ </a:t>
            </a:r>
            <a:r>
              <a:rPr lang="en-GB" sz="1200">
                <a:solidFill>
                  <a:srgbClr val="212529"/>
                </a:solidFill>
                <a:highlight>
                  <a:srgbClr val="FFFFFF"/>
                </a:highlight>
                <a:latin typeface="Open Sans"/>
                <a:ea typeface="Open Sans"/>
                <a:cs typeface="Open Sans"/>
                <a:sym typeface="Open Sans"/>
              </a:rPr>
              <a:t>The authors confirm that the data supporting the findings of this study are available within the article”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10c47fc77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10c47fc77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Example of where necessity of not open access - permits, and/or need for being in national print only runs. </a:t>
            </a:r>
            <a:endParaRPr/>
          </a:p>
          <a:p>
            <a:pPr indent="0" lvl="0" marL="0" rtl="0" algn="l">
              <a:spcBef>
                <a:spcPts val="0"/>
              </a:spcBef>
              <a:spcAft>
                <a:spcPts val="0"/>
              </a:spcAft>
              <a:buNone/>
            </a:pPr>
            <a:r>
              <a:rPr lang="en-GB"/>
              <a:t>HOWEVER, SI could have been made rather than data tables in text, data could have been repository. </a:t>
            </a:r>
            <a:endParaRPr/>
          </a:p>
          <a:p>
            <a:pPr indent="0" lvl="0" marL="0" rtl="0" algn="l">
              <a:spcBef>
                <a:spcPts val="0"/>
              </a:spcBef>
              <a:spcAft>
                <a:spcPts val="0"/>
              </a:spcAft>
              <a:buNone/>
            </a:pPr>
            <a:r>
              <a:rPr lang="en-GB"/>
              <a:t>No data availability statement - could read “</a:t>
            </a:r>
            <a:r>
              <a:rPr lang="en-GB" sz="1200">
                <a:solidFill>
                  <a:srgbClr val="212529"/>
                </a:solidFill>
                <a:highlight>
                  <a:schemeClr val="lt1"/>
                </a:highlight>
                <a:latin typeface="Open Sans"/>
                <a:ea typeface="Open Sans"/>
                <a:cs typeface="Open Sans"/>
                <a:sym typeface="Open Sans"/>
              </a:rPr>
              <a:t>The authors confirm that the data supporting the findings of this study are available within the article. These data were compiled from published and publicly available sources which have been cited within the paper.” </a:t>
            </a:r>
            <a:endParaRPr sz="1200">
              <a:solidFill>
                <a:srgbClr val="212529"/>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en-GB" sz="1200">
                <a:solidFill>
                  <a:srgbClr val="212529"/>
                </a:solidFill>
                <a:highlight>
                  <a:schemeClr val="lt1"/>
                </a:highlight>
                <a:latin typeface="Open Sans"/>
                <a:ea typeface="Open Sans"/>
                <a:cs typeface="Open Sans"/>
                <a:sym typeface="Open Sans"/>
              </a:rPr>
              <a:t>Potentially make a separate repository SI with those in and cite it as an additional DOI. </a:t>
            </a:r>
            <a:endParaRPr sz="1200">
              <a:solidFill>
                <a:srgbClr val="212529"/>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en-GB"/>
              <a:t>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0ffb2c3f9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0ffb2c3f9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10c47fc77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10c47fc77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international committee on open phytolith science or icops is a committee of the international phytolith society.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GB" sz="1200"/>
              <a:t>We have 12 members of the committee and we cover the world. We meet regularly to have discussions and work together.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en-GB" sz="1200"/>
              <a:t>Our goal is to i</a:t>
            </a:r>
            <a:r>
              <a:rPr lang="en-GB" sz="1200">
                <a:solidFill>
                  <a:schemeClr val="dk1"/>
                </a:solidFill>
                <a:highlight>
                  <a:schemeClr val="lt1"/>
                </a:highlight>
                <a:latin typeface="Roboto"/>
                <a:ea typeface="Roboto"/>
                <a:cs typeface="Roboto"/>
                <a:sym typeface="Roboto"/>
              </a:rPr>
              <a:t>ncrease the knowledge of and implementation of open science practices in phytolith researc</a:t>
            </a:r>
            <a:r>
              <a:rPr lang="en-GB" sz="1200">
                <a:solidFill>
                  <a:schemeClr val="dk1"/>
                </a:solidFill>
                <a:highlight>
                  <a:schemeClr val="lt1"/>
                </a:highlight>
              </a:rPr>
              <a:t>h.</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GB" sz="1200">
                <a:solidFill>
                  <a:schemeClr val="dk1"/>
                </a:solidFill>
                <a:highlight>
                  <a:schemeClr val="lt1"/>
                </a:highlight>
              </a:rPr>
              <a:t>We have several initiatives going at the moment including - firstly the FAIR Phytoliths project, which is looking at how the FAIR data principles could be implemented in phytolith research, secondly we are starting to develop of a phytolith ontology, and thirdly we are doing this programme of training workshops.</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GB" sz="1200">
                <a:solidFill>
                  <a:schemeClr val="dk1"/>
                </a:solidFill>
                <a:highlight>
                  <a:schemeClr val="lt1"/>
                </a:highlight>
              </a:rPr>
              <a:t>We also built a multi-lingual website last year so you can read more about these initiative on there - the link is in the shared document.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0e3959f5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0e3959f5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Francesca D’Agostini - article - </a:t>
            </a:r>
            <a:r>
              <a:rPr lang="en-GB" u="sng">
                <a:solidFill>
                  <a:schemeClr val="hlink"/>
                </a:solidFill>
                <a:hlinkClick r:id="rId2"/>
              </a:rPr>
              <a:t>https://www.sciencedirect.com/science/article/pii/S0034666722001816</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is gold open through University’s agreement with publishers - a transformative agreement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Data statement placed by journal here - it does have supplementary word document but also link to other outputs.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multiple links to places data stored which is CRITICAL as data link to github not working! Having it in two places is really useful!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also has protocol io method - the one shown before. - </a:t>
            </a:r>
            <a:r>
              <a:rPr lang="en-GB" u="sng">
                <a:solidFill>
                  <a:schemeClr val="hlink"/>
                </a:solidFill>
                <a:hlinkClick r:id="rId3"/>
              </a:rPr>
              <a:t>http://dx.doi.org/10.17504/protocols.io.q26g74mb8gwz/v2</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0e4d67d33a_1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0e4d67d33a_1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2"/>
              </a:rPr>
              <a:t>https://github.com/LiYingWang/kwl.pottery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0e4d67d33a_1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0e4d67d33a_1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0e4d67d33a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20e4d67d33a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0e4d67d33a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0e4d67d33a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51165bfec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51165bfecf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Thanks for listening and please do connect with us on slack, join our mailing list, take a look at our website or follow us on twitter or facebook.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0e4d67d33a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0e4d67d33a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51165bfec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51165bfec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See this longer talk - </a:t>
            </a:r>
            <a:r>
              <a:rPr lang="en-GB" u="sng">
                <a:solidFill>
                  <a:schemeClr val="hlink"/>
                </a:solidFill>
                <a:hlinkClick r:id="rId2"/>
              </a:rPr>
              <a:t>https://docs.google.com/presentation/d/1Ry7-MJfTPej3gHcta9pL4wIgz1-y6HiCi_2oiFq6xf8/edit?usp=sharing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c160c9c0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c160c9c0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grpSp>
        <p:nvGrpSpPr>
          <p:cNvPr id="57" name="Google Shape;57;p14"/>
          <p:cNvGrpSpPr/>
          <p:nvPr/>
        </p:nvGrpSpPr>
        <p:grpSpPr>
          <a:xfrm>
            <a:off x="6696396" y="0"/>
            <a:ext cx="2447604" cy="5143500"/>
            <a:chOff x="8928528" y="0"/>
            <a:chExt cx="3263472" cy="6858000"/>
          </a:xfrm>
        </p:grpSpPr>
        <p:sp>
          <p:nvSpPr>
            <p:cNvPr id="58" name="Google Shape;58;p14"/>
            <p:cNvSpPr/>
            <p:nvPr/>
          </p:nvSpPr>
          <p:spPr>
            <a:xfrm>
              <a:off x="8928528" y="806362"/>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9" name="Google Shape;59;p14"/>
            <p:cNvSpPr/>
            <p:nvPr/>
          </p:nvSpPr>
          <p:spPr>
            <a:xfrm>
              <a:off x="8928528" y="0"/>
              <a:ext cx="1130724" cy="565573"/>
            </a:xfrm>
            <a:custGeom>
              <a:rect b="b" l="l" r="r" t="t"/>
              <a:pathLst>
                <a:path extrusionOk="0" h="565573" w="1130724">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 name="Google Shape;60;p14"/>
            <p:cNvSpPr/>
            <p:nvPr/>
          </p:nvSpPr>
          <p:spPr>
            <a:xfrm>
              <a:off x="10291391" y="6292417"/>
              <a:ext cx="1130724" cy="565583"/>
            </a:xfrm>
            <a:custGeom>
              <a:rect b="b" l="l" r="r" t="t"/>
              <a:pathLst>
                <a:path extrusionOk="0" h="565583" w="1130724">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 name="Google Shape;61;p14"/>
            <p:cNvSpPr/>
            <p:nvPr/>
          </p:nvSpPr>
          <p:spPr>
            <a:xfrm>
              <a:off x="10291392" y="3549390"/>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 name="Google Shape;62;p14"/>
            <p:cNvSpPr/>
            <p:nvPr/>
          </p:nvSpPr>
          <p:spPr>
            <a:xfrm>
              <a:off x="10291392" y="217787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3" name="Google Shape;63;p14"/>
            <p:cNvSpPr/>
            <p:nvPr/>
          </p:nvSpPr>
          <p:spPr>
            <a:xfrm>
              <a:off x="10291392" y="806363"/>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4" name="Google Shape;64;p14"/>
            <p:cNvSpPr/>
            <p:nvPr/>
          </p:nvSpPr>
          <p:spPr>
            <a:xfrm>
              <a:off x="10291392"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5" name="Google Shape;65;p14"/>
            <p:cNvSpPr/>
            <p:nvPr/>
          </p:nvSpPr>
          <p:spPr>
            <a:xfrm>
              <a:off x="11654256" y="6295201"/>
              <a:ext cx="537744" cy="562799"/>
            </a:xfrm>
            <a:custGeom>
              <a:rect b="b" l="l" r="r" t="t"/>
              <a:pathLst>
                <a:path extrusionOk="0" h="562799" w="537744">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6" name="Google Shape;66;p14"/>
            <p:cNvSpPr/>
            <p:nvPr/>
          </p:nvSpPr>
          <p:spPr>
            <a:xfrm>
              <a:off x="11654256" y="4923687"/>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7" name="Google Shape;67;p14"/>
            <p:cNvSpPr/>
            <p:nvPr/>
          </p:nvSpPr>
          <p:spPr>
            <a:xfrm>
              <a:off x="11654256" y="3552173"/>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 name="Google Shape;68;p14"/>
            <p:cNvSpPr/>
            <p:nvPr/>
          </p:nvSpPr>
          <p:spPr>
            <a:xfrm>
              <a:off x="11654256" y="2180659"/>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 name="Google Shape;69;p14"/>
            <p:cNvSpPr/>
            <p:nvPr/>
          </p:nvSpPr>
          <p:spPr>
            <a:xfrm>
              <a:off x="11654256" y="809146"/>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4"/>
            <p:cNvSpPr/>
            <p:nvPr/>
          </p:nvSpPr>
          <p:spPr>
            <a:xfrm>
              <a:off x="11654256" y="0"/>
              <a:ext cx="537744" cy="562788"/>
            </a:xfrm>
            <a:custGeom>
              <a:rect b="b" l="l" r="r" t="t"/>
              <a:pathLst>
                <a:path extrusionOk="0" h="562788" w="537744">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71" name="Google Shape;71;p14"/>
          <p:cNvSpPr txBox="1"/>
          <p:nvPr>
            <p:ph type="title"/>
          </p:nvPr>
        </p:nvSpPr>
        <p:spPr>
          <a:xfrm>
            <a:off x="423863" y="578167"/>
            <a:ext cx="5502000" cy="9516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4"/>
          <p:cNvSpPr txBox="1"/>
          <p:nvPr>
            <p:ph idx="1" type="body"/>
          </p:nvPr>
        </p:nvSpPr>
        <p:spPr>
          <a:xfrm>
            <a:off x="423863" y="1620012"/>
            <a:ext cx="5502000" cy="27009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700"/>
              </a:spcBef>
              <a:spcAft>
                <a:spcPts val="0"/>
              </a:spcAft>
              <a:buClr>
                <a:schemeClr val="dk1"/>
              </a:buClr>
              <a:buSzPts val="1400"/>
              <a:buChar char="•"/>
              <a:defRPr/>
            </a:lvl1pPr>
            <a:lvl2pPr indent="-317500" lvl="1" marL="914400" rtl="0" algn="l">
              <a:lnSpc>
                <a:spcPct val="100000"/>
              </a:lnSpc>
              <a:spcBef>
                <a:spcPts val="700"/>
              </a:spcBef>
              <a:spcAft>
                <a:spcPts val="0"/>
              </a:spcAft>
              <a:buClr>
                <a:schemeClr val="dk1"/>
              </a:buClr>
              <a:buSzPts val="1400"/>
              <a:buChar char="•"/>
              <a:defRPr/>
            </a:lvl2pPr>
            <a:lvl3pPr indent="-317500" lvl="2" marL="1371600" rtl="0" algn="l">
              <a:lnSpc>
                <a:spcPct val="100000"/>
              </a:lnSpc>
              <a:spcBef>
                <a:spcPts val="700"/>
              </a:spcBef>
              <a:spcAft>
                <a:spcPts val="0"/>
              </a:spcAft>
              <a:buClr>
                <a:schemeClr val="dk1"/>
              </a:buClr>
              <a:buSzPts val="1400"/>
              <a:buChar char="•"/>
              <a:defRPr/>
            </a:lvl3pPr>
            <a:lvl4pPr indent="-317500" lvl="3" marL="1828800" rtl="0" algn="l">
              <a:lnSpc>
                <a:spcPct val="100000"/>
              </a:lnSpc>
              <a:spcBef>
                <a:spcPts val="700"/>
              </a:spcBef>
              <a:spcAft>
                <a:spcPts val="0"/>
              </a:spcAft>
              <a:buClr>
                <a:schemeClr val="dk1"/>
              </a:buClr>
              <a:buSzPts val="1400"/>
              <a:buChar char="•"/>
              <a:defRPr/>
            </a:lvl4pPr>
            <a:lvl5pPr indent="-317500" lvl="4" marL="2286000" rtl="0" algn="l">
              <a:lnSpc>
                <a:spcPct val="100000"/>
              </a:lnSpc>
              <a:spcBef>
                <a:spcPts val="7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 name="Google Shape;73;p14"/>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4" name="Google Shape;74;p14"/>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5" name="Google Shape;75;p14"/>
          <p:cNvSpPr txBox="1"/>
          <p:nvPr>
            <p:ph idx="12" type="sldNum"/>
          </p:nvPr>
        </p:nvSpPr>
        <p:spPr>
          <a:xfrm>
            <a:off x="5315377"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76" name="Google Shape;76;p14"/>
          <p:cNvCxnSpPr/>
          <p:nvPr/>
        </p:nvCxnSpPr>
        <p:spPr>
          <a:xfrm>
            <a:off x="423863" y="4565333"/>
            <a:ext cx="55020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 name="Shape 77"/>
        <p:cNvGrpSpPr/>
        <p:nvPr/>
      </p:nvGrpSpPr>
      <p:grpSpPr>
        <a:xfrm>
          <a:off x="0" y="0"/>
          <a:ext cx="0" cy="0"/>
          <a:chOff x="0" y="0"/>
          <a:chExt cx="0" cy="0"/>
        </a:xfrm>
      </p:grpSpPr>
      <p:grpSp>
        <p:nvGrpSpPr>
          <p:cNvPr id="78" name="Google Shape;78;p15"/>
          <p:cNvGrpSpPr/>
          <p:nvPr/>
        </p:nvGrpSpPr>
        <p:grpSpPr>
          <a:xfrm>
            <a:off x="7717736" y="0"/>
            <a:ext cx="1426265" cy="5143500"/>
            <a:chOff x="10290315" y="0"/>
            <a:chExt cx="1901686" cy="6858000"/>
          </a:xfrm>
        </p:grpSpPr>
        <p:sp>
          <p:nvSpPr>
            <p:cNvPr id="79" name="Google Shape;79;p15"/>
            <p:cNvSpPr/>
            <p:nvPr/>
          </p:nvSpPr>
          <p:spPr>
            <a:xfrm>
              <a:off x="10290315" y="806362"/>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0" name="Google Shape;80;p15"/>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5"/>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2" name="Google Shape;82;p15"/>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 name="Google Shape;83;p15"/>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4" name="Google Shape;84;p15"/>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 name="Google Shape;85;p15"/>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86" name="Google Shape;86;p15"/>
          <p:cNvSpPr txBox="1"/>
          <p:nvPr>
            <p:ph type="title"/>
          </p:nvPr>
        </p:nvSpPr>
        <p:spPr>
          <a:xfrm>
            <a:off x="423863" y="578167"/>
            <a:ext cx="2707500" cy="10419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2400"/>
              <a:buFont typeface="Arial"/>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7" name="Google Shape;87;p15"/>
          <p:cNvSpPr/>
          <p:nvPr>
            <p:ph idx="2" type="pic"/>
          </p:nvPr>
        </p:nvSpPr>
        <p:spPr>
          <a:xfrm>
            <a:off x="3917879" y="668112"/>
            <a:ext cx="4545000" cy="3652800"/>
          </a:xfrm>
          <a:prstGeom prst="rect">
            <a:avLst/>
          </a:prstGeom>
          <a:solidFill>
            <a:schemeClr val="lt2"/>
          </a:solidFill>
          <a:ln>
            <a:noFill/>
          </a:ln>
        </p:spPr>
      </p:sp>
      <p:sp>
        <p:nvSpPr>
          <p:cNvPr id="88" name="Google Shape;88;p15"/>
          <p:cNvSpPr txBox="1"/>
          <p:nvPr>
            <p:ph idx="1" type="body"/>
          </p:nvPr>
        </p:nvSpPr>
        <p:spPr>
          <a:xfrm>
            <a:off x="423863" y="1620012"/>
            <a:ext cx="2707500" cy="27009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700"/>
              </a:spcBef>
              <a:spcAft>
                <a:spcPts val="0"/>
              </a:spcAft>
              <a:buClr>
                <a:schemeClr val="dk1"/>
              </a:buClr>
              <a:buSzPts val="1200"/>
              <a:buNone/>
              <a:defRPr sz="1200"/>
            </a:lvl1pPr>
            <a:lvl2pPr indent="-228600" lvl="1" marL="914400" rtl="0" algn="l">
              <a:lnSpc>
                <a:spcPct val="100000"/>
              </a:lnSpc>
              <a:spcBef>
                <a:spcPts val="700"/>
              </a:spcBef>
              <a:spcAft>
                <a:spcPts val="0"/>
              </a:spcAft>
              <a:buClr>
                <a:schemeClr val="dk1"/>
              </a:buClr>
              <a:buSzPts val="1100"/>
              <a:buNone/>
              <a:defRPr sz="1100"/>
            </a:lvl2pPr>
            <a:lvl3pPr indent="-228600" lvl="2" marL="1371600" rtl="0" algn="l">
              <a:lnSpc>
                <a:spcPct val="100000"/>
              </a:lnSpc>
              <a:spcBef>
                <a:spcPts val="700"/>
              </a:spcBef>
              <a:spcAft>
                <a:spcPts val="0"/>
              </a:spcAft>
              <a:buClr>
                <a:schemeClr val="dk1"/>
              </a:buClr>
              <a:buSzPts val="900"/>
              <a:buNone/>
              <a:defRPr sz="900"/>
            </a:lvl3pPr>
            <a:lvl4pPr indent="-228600" lvl="3" marL="1828800" rtl="0" algn="l">
              <a:lnSpc>
                <a:spcPct val="100000"/>
              </a:lnSpc>
              <a:spcBef>
                <a:spcPts val="700"/>
              </a:spcBef>
              <a:spcAft>
                <a:spcPts val="0"/>
              </a:spcAft>
              <a:buClr>
                <a:schemeClr val="dk1"/>
              </a:buClr>
              <a:buSzPts val="800"/>
              <a:buNone/>
              <a:defRPr sz="800"/>
            </a:lvl4pPr>
            <a:lvl5pPr indent="-228600" lvl="4" marL="2286000" rtl="0" algn="l">
              <a:lnSpc>
                <a:spcPct val="100000"/>
              </a:lnSpc>
              <a:spcBef>
                <a:spcPts val="7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89" name="Google Shape;89;p15"/>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0" name="Google Shape;90;p15"/>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 name="Google Shape;91;p15"/>
          <p:cNvSpPr txBox="1"/>
          <p:nvPr>
            <p:ph idx="12" type="sldNum"/>
          </p:nvPr>
        </p:nvSpPr>
        <p:spPr>
          <a:xfrm>
            <a:off x="8107259"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92" name="Google Shape;92;p15"/>
          <p:cNvCxnSpPr/>
          <p:nvPr/>
        </p:nvCxnSpPr>
        <p:spPr>
          <a:xfrm>
            <a:off x="423863" y="4565333"/>
            <a:ext cx="82938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3" name="Shape 93"/>
        <p:cNvGrpSpPr/>
        <p:nvPr/>
      </p:nvGrpSpPr>
      <p:grpSpPr>
        <a:xfrm>
          <a:off x="0" y="0"/>
          <a:ext cx="0" cy="0"/>
          <a:chOff x="0" y="0"/>
          <a:chExt cx="0" cy="0"/>
        </a:xfrm>
      </p:grpSpPr>
      <p:grpSp>
        <p:nvGrpSpPr>
          <p:cNvPr id="94" name="Google Shape;94;p16"/>
          <p:cNvGrpSpPr/>
          <p:nvPr/>
        </p:nvGrpSpPr>
        <p:grpSpPr>
          <a:xfrm>
            <a:off x="4651041" y="0"/>
            <a:ext cx="4492959" cy="5143501"/>
            <a:chOff x="6201388" y="0"/>
            <a:chExt cx="5990612" cy="6858001"/>
          </a:xfrm>
        </p:grpSpPr>
        <p:sp>
          <p:nvSpPr>
            <p:cNvPr id="95" name="Google Shape;95;p16"/>
            <p:cNvSpPr/>
            <p:nvPr/>
          </p:nvSpPr>
          <p:spPr>
            <a:xfrm>
              <a:off x="6201388" y="354939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 name="Google Shape;96;p16"/>
            <p:cNvSpPr/>
            <p:nvPr/>
          </p:nvSpPr>
          <p:spPr>
            <a:xfrm>
              <a:off x="6201389" y="1"/>
              <a:ext cx="1130725" cy="565575"/>
            </a:xfrm>
            <a:custGeom>
              <a:rect b="b" l="l" r="r" t="t"/>
              <a:pathLst>
                <a:path extrusionOk="0" h="565575" w="113072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7" name="Google Shape;97;p16"/>
            <p:cNvSpPr/>
            <p:nvPr/>
          </p:nvSpPr>
          <p:spPr>
            <a:xfrm>
              <a:off x="7564255" y="6292426"/>
              <a:ext cx="1130723" cy="565575"/>
            </a:xfrm>
            <a:custGeom>
              <a:rect b="b" l="l" r="r" t="t"/>
              <a:pathLst>
                <a:path extrusionOk="0" h="565575" w="1130723">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8" name="Google Shape;98;p16"/>
            <p:cNvSpPr/>
            <p:nvPr/>
          </p:nvSpPr>
          <p:spPr>
            <a:xfrm>
              <a:off x="7564253" y="354939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9" name="Google Shape;99;p16"/>
            <p:cNvSpPr/>
            <p:nvPr/>
          </p:nvSpPr>
          <p:spPr>
            <a:xfrm>
              <a:off x="7564253" y="2177881"/>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0" name="Google Shape;100;p16"/>
            <p:cNvSpPr/>
            <p:nvPr/>
          </p:nvSpPr>
          <p:spPr>
            <a:xfrm>
              <a:off x="7564253" y="806366"/>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1" name="Google Shape;101;p16"/>
            <p:cNvSpPr/>
            <p:nvPr/>
          </p:nvSpPr>
          <p:spPr>
            <a:xfrm>
              <a:off x="7564254" y="1"/>
              <a:ext cx="1130725" cy="565575"/>
            </a:xfrm>
            <a:custGeom>
              <a:rect b="b" l="l" r="r" t="t"/>
              <a:pathLst>
                <a:path extrusionOk="0" h="565575" w="113072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2" name="Google Shape;102;p16"/>
            <p:cNvSpPr/>
            <p:nvPr/>
          </p:nvSpPr>
          <p:spPr>
            <a:xfrm>
              <a:off x="8927118" y="6292426"/>
              <a:ext cx="1130724" cy="565575"/>
            </a:xfrm>
            <a:custGeom>
              <a:rect b="b" l="l" r="r" t="t"/>
              <a:pathLst>
                <a:path extrusionOk="0" h="565575" w="1130724">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3" name="Google Shape;103;p16"/>
            <p:cNvSpPr/>
            <p:nvPr/>
          </p:nvSpPr>
          <p:spPr>
            <a:xfrm>
              <a:off x="8927118" y="4920911"/>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4" name="Google Shape;104;p16"/>
            <p:cNvSpPr/>
            <p:nvPr/>
          </p:nvSpPr>
          <p:spPr>
            <a:xfrm>
              <a:off x="8927118" y="3549396"/>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 name="Google Shape;105;p16"/>
            <p:cNvSpPr/>
            <p:nvPr/>
          </p:nvSpPr>
          <p:spPr>
            <a:xfrm>
              <a:off x="8927118" y="2177881"/>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 name="Google Shape;106;p16"/>
            <p:cNvSpPr/>
            <p:nvPr/>
          </p:nvSpPr>
          <p:spPr>
            <a:xfrm>
              <a:off x="8927118" y="80636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 name="Google Shape;107;p16"/>
            <p:cNvSpPr/>
            <p:nvPr/>
          </p:nvSpPr>
          <p:spPr>
            <a:xfrm>
              <a:off x="8927117" y="0"/>
              <a:ext cx="1130726" cy="565576"/>
            </a:xfrm>
            <a:custGeom>
              <a:rect b="b" l="l" r="r" t="t"/>
              <a:pathLst>
                <a:path extrusionOk="0" h="565576" w="113072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 name="Google Shape;108;p16"/>
            <p:cNvSpPr/>
            <p:nvPr/>
          </p:nvSpPr>
          <p:spPr>
            <a:xfrm>
              <a:off x="10289984" y="6292426"/>
              <a:ext cx="1130724" cy="565575"/>
            </a:xfrm>
            <a:custGeom>
              <a:rect b="b" l="l" r="r" t="t"/>
              <a:pathLst>
                <a:path extrusionOk="0" h="565575" w="1130724">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 name="Google Shape;109;p16"/>
            <p:cNvSpPr/>
            <p:nvPr/>
          </p:nvSpPr>
          <p:spPr>
            <a:xfrm>
              <a:off x="10289984" y="4920911"/>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 name="Google Shape;110;p16"/>
            <p:cNvSpPr/>
            <p:nvPr/>
          </p:nvSpPr>
          <p:spPr>
            <a:xfrm>
              <a:off x="10289984" y="354939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1" name="Google Shape;111;p16"/>
            <p:cNvSpPr/>
            <p:nvPr/>
          </p:nvSpPr>
          <p:spPr>
            <a:xfrm>
              <a:off x="10289984" y="80636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 name="Google Shape;112;p16"/>
            <p:cNvSpPr/>
            <p:nvPr/>
          </p:nvSpPr>
          <p:spPr>
            <a:xfrm>
              <a:off x="10289983" y="0"/>
              <a:ext cx="1130726" cy="565576"/>
            </a:xfrm>
            <a:custGeom>
              <a:rect b="b" l="l" r="r" t="t"/>
              <a:pathLst>
                <a:path extrusionOk="0" h="565576" w="113072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p16"/>
            <p:cNvSpPr/>
            <p:nvPr/>
          </p:nvSpPr>
          <p:spPr>
            <a:xfrm>
              <a:off x="11652854" y="6295069"/>
              <a:ext cx="539146" cy="562931"/>
            </a:xfrm>
            <a:custGeom>
              <a:rect b="b" l="l" r="r" t="t"/>
              <a:pathLst>
                <a:path extrusionOk="0" h="562931" w="539146">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4" name="Google Shape;114;p16"/>
            <p:cNvSpPr/>
            <p:nvPr/>
          </p:nvSpPr>
          <p:spPr>
            <a:xfrm>
              <a:off x="11652853" y="4923555"/>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 name="Google Shape;115;p16"/>
            <p:cNvSpPr/>
            <p:nvPr/>
          </p:nvSpPr>
          <p:spPr>
            <a:xfrm>
              <a:off x="11652853" y="3552039"/>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6" name="Google Shape;116;p16"/>
            <p:cNvSpPr/>
            <p:nvPr/>
          </p:nvSpPr>
          <p:spPr>
            <a:xfrm>
              <a:off x="11652853" y="2180524"/>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7" name="Google Shape;117;p16"/>
            <p:cNvSpPr/>
            <p:nvPr/>
          </p:nvSpPr>
          <p:spPr>
            <a:xfrm>
              <a:off x="11652853" y="809010"/>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8" name="Google Shape;118;p16"/>
            <p:cNvSpPr/>
            <p:nvPr/>
          </p:nvSpPr>
          <p:spPr>
            <a:xfrm>
              <a:off x="11652853" y="1"/>
              <a:ext cx="539147" cy="562933"/>
            </a:xfrm>
            <a:custGeom>
              <a:rect b="b" l="l" r="r" t="t"/>
              <a:pathLst>
                <a:path extrusionOk="0" h="562933" w="539147">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19" name="Google Shape;119;p16"/>
          <p:cNvSpPr txBox="1"/>
          <p:nvPr>
            <p:ph type="ctrTitle"/>
          </p:nvPr>
        </p:nvSpPr>
        <p:spPr>
          <a:xfrm>
            <a:off x="423863" y="576251"/>
            <a:ext cx="3799500" cy="21498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4500"/>
              <a:buFont typeface="Arial"/>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0" name="Google Shape;120;p16"/>
          <p:cNvSpPr txBox="1"/>
          <p:nvPr>
            <p:ph idx="1" type="subTitle"/>
          </p:nvPr>
        </p:nvSpPr>
        <p:spPr>
          <a:xfrm>
            <a:off x="423863" y="3212429"/>
            <a:ext cx="3799500" cy="1106400"/>
          </a:xfrm>
          <a:prstGeom prst="rect">
            <a:avLst/>
          </a:prstGeom>
          <a:noFill/>
          <a:ln>
            <a:noFill/>
          </a:ln>
        </p:spPr>
        <p:txBody>
          <a:bodyPr anchorCtr="0" anchor="b" bIns="34275" lIns="68575" spcFirstLastPara="1" rIns="68575" wrap="square" tIns="34275">
            <a:normAutofit/>
          </a:bodyPr>
          <a:lstStyle>
            <a:lvl1pPr lvl="0" rtl="0" algn="l">
              <a:lnSpc>
                <a:spcPct val="100000"/>
              </a:lnSpc>
              <a:spcBef>
                <a:spcPts val="700"/>
              </a:spcBef>
              <a:spcAft>
                <a:spcPts val="0"/>
              </a:spcAft>
              <a:buClr>
                <a:schemeClr val="dk1"/>
              </a:buClr>
              <a:buSzPts val="1500"/>
              <a:buNone/>
              <a:defRPr sz="1500"/>
            </a:lvl1pPr>
            <a:lvl2pPr lvl="1" rtl="0" algn="ctr">
              <a:lnSpc>
                <a:spcPct val="100000"/>
              </a:lnSpc>
              <a:spcBef>
                <a:spcPts val="700"/>
              </a:spcBef>
              <a:spcAft>
                <a:spcPts val="0"/>
              </a:spcAft>
              <a:buClr>
                <a:schemeClr val="dk1"/>
              </a:buClr>
              <a:buSzPts val="1500"/>
              <a:buNone/>
              <a:defRPr sz="1500"/>
            </a:lvl2pPr>
            <a:lvl3pPr lvl="2" rtl="0" algn="ctr">
              <a:lnSpc>
                <a:spcPct val="100000"/>
              </a:lnSpc>
              <a:spcBef>
                <a:spcPts val="700"/>
              </a:spcBef>
              <a:spcAft>
                <a:spcPts val="0"/>
              </a:spcAft>
              <a:buClr>
                <a:schemeClr val="dk1"/>
              </a:buClr>
              <a:buSzPts val="1400"/>
              <a:buNone/>
              <a:defRPr sz="1400"/>
            </a:lvl3pPr>
            <a:lvl4pPr lvl="3" rtl="0" algn="ctr">
              <a:lnSpc>
                <a:spcPct val="100000"/>
              </a:lnSpc>
              <a:spcBef>
                <a:spcPts val="700"/>
              </a:spcBef>
              <a:spcAft>
                <a:spcPts val="0"/>
              </a:spcAft>
              <a:buClr>
                <a:schemeClr val="dk1"/>
              </a:buClr>
              <a:buSzPts val="1200"/>
              <a:buNone/>
              <a:defRPr sz="1200"/>
            </a:lvl4pPr>
            <a:lvl5pPr lvl="4" rtl="0" algn="ctr">
              <a:lnSpc>
                <a:spcPct val="100000"/>
              </a:lnSpc>
              <a:spcBef>
                <a:spcPts val="7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21" name="Google Shape;121;p16"/>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2" name="Google Shape;122;p16"/>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 name="Google Shape;123;p16"/>
          <p:cNvSpPr txBox="1"/>
          <p:nvPr>
            <p:ph idx="12" type="sldNum"/>
          </p:nvPr>
        </p:nvSpPr>
        <p:spPr>
          <a:xfrm>
            <a:off x="3613001"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24" name="Google Shape;124;p16"/>
          <p:cNvCxnSpPr/>
          <p:nvPr/>
        </p:nvCxnSpPr>
        <p:spPr>
          <a:xfrm>
            <a:off x="423863" y="4565333"/>
            <a:ext cx="37995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5" name="Shape 125"/>
        <p:cNvGrpSpPr/>
        <p:nvPr/>
      </p:nvGrpSpPr>
      <p:grpSpPr>
        <a:xfrm>
          <a:off x="0" y="0"/>
          <a:ext cx="0" cy="0"/>
          <a:chOff x="0" y="0"/>
          <a:chExt cx="0" cy="0"/>
        </a:xfrm>
      </p:grpSpPr>
      <p:grpSp>
        <p:nvGrpSpPr>
          <p:cNvPr id="126" name="Google Shape;126;p17"/>
          <p:cNvGrpSpPr/>
          <p:nvPr/>
        </p:nvGrpSpPr>
        <p:grpSpPr>
          <a:xfrm>
            <a:off x="4651041" y="0"/>
            <a:ext cx="4492959" cy="5143501"/>
            <a:chOff x="6201388" y="0"/>
            <a:chExt cx="5990612" cy="6858001"/>
          </a:xfrm>
        </p:grpSpPr>
        <p:sp>
          <p:nvSpPr>
            <p:cNvPr id="127" name="Google Shape;127;p17"/>
            <p:cNvSpPr/>
            <p:nvPr/>
          </p:nvSpPr>
          <p:spPr>
            <a:xfrm>
              <a:off x="6201388" y="354939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8" name="Google Shape;128;p17"/>
            <p:cNvSpPr/>
            <p:nvPr/>
          </p:nvSpPr>
          <p:spPr>
            <a:xfrm>
              <a:off x="6201389" y="1"/>
              <a:ext cx="1130725" cy="565575"/>
            </a:xfrm>
            <a:custGeom>
              <a:rect b="b" l="l" r="r" t="t"/>
              <a:pathLst>
                <a:path extrusionOk="0" h="565575" w="1130725">
                  <a:moveTo>
                    <a:pt x="21" y="0"/>
                  </a:moveTo>
                  <a:lnTo>
                    <a:pt x="1130704" y="0"/>
                  </a:lnTo>
                  <a:lnTo>
                    <a:pt x="1130725" y="213"/>
                  </a:lnTo>
                  <a:cubicBezTo>
                    <a:pt x="1130725" y="312454"/>
                    <a:pt x="877604" y="565575"/>
                    <a:pt x="565362" y="565575"/>
                  </a:cubicBezTo>
                  <a:cubicBezTo>
                    <a:pt x="253121" y="565575"/>
                    <a:pt x="0" y="312454"/>
                    <a:pt x="0" y="21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9" name="Google Shape;129;p17"/>
            <p:cNvSpPr/>
            <p:nvPr/>
          </p:nvSpPr>
          <p:spPr>
            <a:xfrm>
              <a:off x="7564255" y="6292426"/>
              <a:ext cx="1130723" cy="565575"/>
            </a:xfrm>
            <a:custGeom>
              <a:rect b="b" l="l" r="r" t="t"/>
              <a:pathLst>
                <a:path extrusionOk="0" h="565575" w="1130723">
                  <a:moveTo>
                    <a:pt x="565362" y="0"/>
                  </a:moveTo>
                  <a:cubicBezTo>
                    <a:pt x="877602" y="0"/>
                    <a:pt x="1130723" y="253121"/>
                    <a:pt x="1130723" y="565362"/>
                  </a:cubicBezTo>
                  <a:lnTo>
                    <a:pt x="1130702" y="565575"/>
                  </a:lnTo>
                  <a:lnTo>
                    <a:pt x="21" y="565575"/>
                  </a:lnTo>
                  <a:lnTo>
                    <a:pt x="0" y="565362"/>
                  </a:lnTo>
                  <a:cubicBezTo>
                    <a:pt x="0" y="253121"/>
                    <a:pt x="253120" y="0"/>
                    <a:pt x="56536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 name="Google Shape;130;p17"/>
            <p:cNvSpPr/>
            <p:nvPr/>
          </p:nvSpPr>
          <p:spPr>
            <a:xfrm>
              <a:off x="7564253" y="354939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1" name="Google Shape;131;p17"/>
            <p:cNvSpPr/>
            <p:nvPr/>
          </p:nvSpPr>
          <p:spPr>
            <a:xfrm>
              <a:off x="7564253" y="2177881"/>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 name="Google Shape;132;p17"/>
            <p:cNvSpPr/>
            <p:nvPr/>
          </p:nvSpPr>
          <p:spPr>
            <a:xfrm>
              <a:off x="7564253" y="806366"/>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3" name="Google Shape;133;p17"/>
            <p:cNvSpPr/>
            <p:nvPr/>
          </p:nvSpPr>
          <p:spPr>
            <a:xfrm>
              <a:off x="7564254" y="1"/>
              <a:ext cx="1130725" cy="565575"/>
            </a:xfrm>
            <a:custGeom>
              <a:rect b="b" l="l" r="r" t="t"/>
              <a:pathLst>
                <a:path extrusionOk="0" h="565575" w="1130725">
                  <a:moveTo>
                    <a:pt x="21" y="0"/>
                  </a:moveTo>
                  <a:lnTo>
                    <a:pt x="1130704" y="0"/>
                  </a:lnTo>
                  <a:lnTo>
                    <a:pt x="1130725" y="213"/>
                  </a:lnTo>
                  <a:cubicBezTo>
                    <a:pt x="1130725" y="312454"/>
                    <a:pt x="877603" y="565575"/>
                    <a:pt x="565363" y="565575"/>
                  </a:cubicBezTo>
                  <a:cubicBezTo>
                    <a:pt x="253121" y="565575"/>
                    <a:pt x="0" y="312454"/>
                    <a:pt x="0" y="21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4" name="Google Shape;134;p17"/>
            <p:cNvSpPr/>
            <p:nvPr/>
          </p:nvSpPr>
          <p:spPr>
            <a:xfrm>
              <a:off x="8927118" y="6292426"/>
              <a:ext cx="1130724" cy="565575"/>
            </a:xfrm>
            <a:custGeom>
              <a:rect b="b" l="l" r="r" t="t"/>
              <a:pathLst>
                <a:path extrusionOk="0" h="565575" w="1130724">
                  <a:moveTo>
                    <a:pt x="565362" y="0"/>
                  </a:moveTo>
                  <a:cubicBezTo>
                    <a:pt x="877603" y="0"/>
                    <a:pt x="1130724" y="253121"/>
                    <a:pt x="1130724" y="565362"/>
                  </a:cubicBezTo>
                  <a:lnTo>
                    <a:pt x="1130703" y="565575"/>
                  </a:lnTo>
                  <a:lnTo>
                    <a:pt x="22" y="565575"/>
                  </a:lnTo>
                  <a:lnTo>
                    <a:pt x="0" y="565362"/>
                  </a:lnTo>
                  <a:cubicBezTo>
                    <a:pt x="0" y="253121"/>
                    <a:pt x="253121" y="0"/>
                    <a:pt x="565362"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5" name="Google Shape;135;p17"/>
            <p:cNvSpPr/>
            <p:nvPr/>
          </p:nvSpPr>
          <p:spPr>
            <a:xfrm>
              <a:off x="8927118" y="4920911"/>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6" name="Google Shape;136;p17"/>
            <p:cNvSpPr/>
            <p:nvPr/>
          </p:nvSpPr>
          <p:spPr>
            <a:xfrm>
              <a:off x="8927118" y="3549396"/>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 name="Google Shape;137;p17"/>
            <p:cNvSpPr/>
            <p:nvPr/>
          </p:nvSpPr>
          <p:spPr>
            <a:xfrm>
              <a:off x="8927118" y="2177881"/>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8" name="Google Shape;138;p17"/>
            <p:cNvSpPr/>
            <p:nvPr/>
          </p:nvSpPr>
          <p:spPr>
            <a:xfrm>
              <a:off x="8927118" y="80636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9" name="Google Shape;139;p17"/>
            <p:cNvSpPr/>
            <p:nvPr/>
          </p:nvSpPr>
          <p:spPr>
            <a:xfrm>
              <a:off x="8927117" y="0"/>
              <a:ext cx="1130726" cy="565576"/>
            </a:xfrm>
            <a:custGeom>
              <a:rect b="b" l="l" r="r" t="t"/>
              <a:pathLst>
                <a:path extrusionOk="0" h="565576" w="1130726">
                  <a:moveTo>
                    <a:pt x="22"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0" name="Google Shape;140;p17"/>
            <p:cNvSpPr/>
            <p:nvPr/>
          </p:nvSpPr>
          <p:spPr>
            <a:xfrm>
              <a:off x="10289984" y="6292426"/>
              <a:ext cx="1130724" cy="565575"/>
            </a:xfrm>
            <a:custGeom>
              <a:rect b="b" l="l" r="r" t="t"/>
              <a:pathLst>
                <a:path extrusionOk="0" h="565575" w="1130724">
                  <a:moveTo>
                    <a:pt x="565362" y="0"/>
                  </a:moveTo>
                  <a:cubicBezTo>
                    <a:pt x="877603" y="0"/>
                    <a:pt x="1130724" y="253121"/>
                    <a:pt x="1130724" y="565362"/>
                  </a:cubicBezTo>
                  <a:lnTo>
                    <a:pt x="1130703" y="565575"/>
                  </a:lnTo>
                  <a:lnTo>
                    <a:pt x="21" y="565575"/>
                  </a:lnTo>
                  <a:lnTo>
                    <a:pt x="0" y="565362"/>
                  </a:lnTo>
                  <a:cubicBezTo>
                    <a:pt x="0" y="253121"/>
                    <a:pt x="253121" y="0"/>
                    <a:pt x="56536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1" name="Google Shape;141;p17"/>
            <p:cNvSpPr/>
            <p:nvPr/>
          </p:nvSpPr>
          <p:spPr>
            <a:xfrm>
              <a:off x="10289984" y="4920911"/>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17"/>
            <p:cNvSpPr/>
            <p:nvPr/>
          </p:nvSpPr>
          <p:spPr>
            <a:xfrm>
              <a:off x="10289984" y="354939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3" name="Google Shape;143;p17"/>
            <p:cNvSpPr/>
            <p:nvPr/>
          </p:nvSpPr>
          <p:spPr>
            <a:xfrm>
              <a:off x="10289984" y="80636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4" name="Google Shape;144;p17"/>
            <p:cNvSpPr/>
            <p:nvPr/>
          </p:nvSpPr>
          <p:spPr>
            <a:xfrm>
              <a:off x="10289983" y="0"/>
              <a:ext cx="1130726" cy="565576"/>
            </a:xfrm>
            <a:custGeom>
              <a:rect b="b" l="l" r="r" t="t"/>
              <a:pathLst>
                <a:path extrusionOk="0" h="565576" w="1130726">
                  <a:moveTo>
                    <a:pt x="21" y="0"/>
                  </a:moveTo>
                  <a:lnTo>
                    <a:pt x="1130704" y="0"/>
                  </a:lnTo>
                  <a:lnTo>
                    <a:pt x="1130726" y="214"/>
                  </a:lnTo>
                  <a:cubicBezTo>
                    <a:pt x="1130726" y="312455"/>
                    <a:pt x="877604" y="565576"/>
                    <a:pt x="565363" y="565576"/>
                  </a:cubicBezTo>
                  <a:cubicBezTo>
                    <a:pt x="253122" y="565576"/>
                    <a:pt x="0" y="312455"/>
                    <a:pt x="0" y="214"/>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5" name="Google Shape;145;p17"/>
            <p:cNvSpPr/>
            <p:nvPr/>
          </p:nvSpPr>
          <p:spPr>
            <a:xfrm>
              <a:off x="11652854" y="6295069"/>
              <a:ext cx="539146" cy="562931"/>
            </a:xfrm>
            <a:custGeom>
              <a:rect b="b" l="l" r="r" t="t"/>
              <a:pathLst>
                <a:path extrusionOk="0" h="562931" w="539146">
                  <a:moveTo>
                    <a:pt x="539146" y="0"/>
                  </a:moveTo>
                  <a:lnTo>
                    <a:pt x="539146" y="562931"/>
                  </a:lnTo>
                  <a:lnTo>
                    <a:pt x="21" y="562931"/>
                  </a:lnTo>
                  <a:lnTo>
                    <a:pt x="0" y="562719"/>
                  </a:lnTo>
                  <a:cubicBezTo>
                    <a:pt x="0" y="289508"/>
                    <a:pt x="193796" y="61561"/>
                    <a:pt x="451422" y="884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6" name="Google Shape;146;p17"/>
            <p:cNvSpPr/>
            <p:nvPr/>
          </p:nvSpPr>
          <p:spPr>
            <a:xfrm>
              <a:off x="11652853" y="4923555"/>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 name="Google Shape;147;p17"/>
            <p:cNvSpPr/>
            <p:nvPr/>
          </p:nvSpPr>
          <p:spPr>
            <a:xfrm>
              <a:off x="11652853" y="3552039"/>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8" name="Google Shape;148;p17"/>
            <p:cNvSpPr/>
            <p:nvPr/>
          </p:nvSpPr>
          <p:spPr>
            <a:xfrm>
              <a:off x="11652853" y="2180524"/>
              <a:ext cx="539147" cy="1125438"/>
            </a:xfrm>
            <a:custGeom>
              <a:rect b="b" l="l" r="r" t="t"/>
              <a:pathLst>
                <a:path extrusionOk="0" h="1125438" w="539147">
                  <a:moveTo>
                    <a:pt x="539147" y="0"/>
                  </a:moveTo>
                  <a:lnTo>
                    <a:pt x="539147" y="1125438"/>
                  </a:lnTo>
                  <a:lnTo>
                    <a:pt x="451423" y="1116595"/>
                  </a:lnTo>
                  <a:cubicBezTo>
                    <a:pt x="193797" y="1063877"/>
                    <a:pt x="0" y="835930"/>
                    <a:pt x="0" y="562719"/>
                  </a:cubicBezTo>
                  <a:cubicBezTo>
                    <a:pt x="0" y="289509"/>
                    <a:pt x="193797" y="61561"/>
                    <a:pt x="451423" y="884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9" name="Google Shape;149;p17"/>
            <p:cNvSpPr/>
            <p:nvPr/>
          </p:nvSpPr>
          <p:spPr>
            <a:xfrm>
              <a:off x="11652853" y="809010"/>
              <a:ext cx="539147" cy="1125439"/>
            </a:xfrm>
            <a:custGeom>
              <a:rect b="b" l="l" r="r" t="t"/>
              <a:pathLst>
                <a:path extrusionOk="0" h="1125439" w="539147">
                  <a:moveTo>
                    <a:pt x="539147" y="0"/>
                  </a:moveTo>
                  <a:lnTo>
                    <a:pt x="539147" y="1125439"/>
                  </a:lnTo>
                  <a:lnTo>
                    <a:pt x="451423" y="1116595"/>
                  </a:lnTo>
                  <a:cubicBezTo>
                    <a:pt x="193797" y="1063877"/>
                    <a:pt x="0" y="835930"/>
                    <a:pt x="0" y="562719"/>
                  </a:cubicBezTo>
                  <a:cubicBezTo>
                    <a:pt x="0" y="289508"/>
                    <a:pt x="193797" y="61561"/>
                    <a:pt x="451423" y="8843"/>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17"/>
            <p:cNvSpPr/>
            <p:nvPr/>
          </p:nvSpPr>
          <p:spPr>
            <a:xfrm>
              <a:off x="11652853" y="1"/>
              <a:ext cx="539147" cy="562933"/>
            </a:xfrm>
            <a:custGeom>
              <a:rect b="b" l="l" r="r" t="t"/>
              <a:pathLst>
                <a:path extrusionOk="0" h="562933" w="539147">
                  <a:moveTo>
                    <a:pt x="22" y="0"/>
                  </a:moveTo>
                  <a:lnTo>
                    <a:pt x="539147" y="0"/>
                  </a:lnTo>
                  <a:lnTo>
                    <a:pt x="539147" y="562933"/>
                  </a:lnTo>
                  <a:lnTo>
                    <a:pt x="451423" y="554090"/>
                  </a:lnTo>
                  <a:cubicBezTo>
                    <a:pt x="193797" y="501372"/>
                    <a:pt x="0" y="273425"/>
                    <a:pt x="0" y="214"/>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51" name="Google Shape;151;p17"/>
          <p:cNvSpPr txBox="1"/>
          <p:nvPr>
            <p:ph type="title"/>
          </p:nvPr>
        </p:nvSpPr>
        <p:spPr>
          <a:xfrm>
            <a:off x="423863" y="576263"/>
            <a:ext cx="3799500" cy="17511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3600"/>
              <a:buFont typeface="Arial"/>
              <a:buNone/>
              <a:defRPr sz="36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2" name="Google Shape;152;p17"/>
          <p:cNvSpPr txBox="1"/>
          <p:nvPr>
            <p:ph idx="1" type="body"/>
          </p:nvPr>
        </p:nvSpPr>
        <p:spPr>
          <a:xfrm>
            <a:off x="423863" y="3191590"/>
            <a:ext cx="3799500" cy="1125300"/>
          </a:xfrm>
          <a:prstGeom prst="rect">
            <a:avLst/>
          </a:prstGeom>
          <a:noFill/>
          <a:ln>
            <a:noFill/>
          </a:ln>
        </p:spPr>
        <p:txBody>
          <a:bodyPr anchorCtr="0" anchor="b" bIns="34275" lIns="68575" spcFirstLastPara="1" rIns="68575" wrap="square" tIns="34275">
            <a:normAutofit/>
          </a:bodyPr>
          <a:lstStyle>
            <a:lvl1pPr indent="-228600" lvl="0" marL="457200" rtl="0" algn="l">
              <a:lnSpc>
                <a:spcPct val="100000"/>
              </a:lnSpc>
              <a:spcBef>
                <a:spcPts val="700"/>
              </a:spcBef>
              <a:spcAft>
                <a:spcPts val="0"/>
              </a:spcAft>
              <a:buClr>
                <a:srgbClr val="A5A5A5"/>
              </a:buClr>
              <a:buSzPts val="1800"/>
              <a:buNone/>
              <a:defRPr sz="1800">
                <a:solidFill>
                  <a:srgbClr val="A5A5A5"/>
                </a:solidFill>
              </a:defRPr>
            </a:lvl1pPr>
            <a:lvl2pPr indent="-228600" lvl="1" marL="914400" rtl="0" algn="l">
              <a:lnSpc>
                <a:spcPct val="100000"/>
              </a:lnSpc>
              <a:spcBef>
                <a:spcPts val="700"/>
              </a:spcBef>
              <a:spcAft>
                <a:spcPts val="0"/>
              </a:spcAft>
              <a:buClr>
                <a:srgbClr val="888888"/>
              </a:buClr>
              <a:buSzPts val="1500"/>
              <a:buNone/>
              <a:defRPr sz="1500">
                <a:solidFill>
                  <a:srgbClr val="888888"/>
                </a:solidFill>
              </a:defRPr>
            </a:lvl2pPr>
            <a:lvl3pPr indent="-228600" lvl="2" marL="1371600" rtl="0" algn="l">
              <a:lnSpc>
                <a:spcPct val="100000"/>
              </a:lnSpc>
              <a:spcBef>
                <a:spcPts val="700"/>
              </a:spcBef>
              <a:spcAft>
                <a:spcPts val="0"/>
              </a:spcAft>
              <a:buClr>
                <a:srgbClr val="888888"/>
              </a:buClr>
              <a:buSzPts val="1400"/>
              <a:buNone/>
              <a:defRPr sz="1400">
                <a:solidFill>
                  <a:srgbClr val="888888"/>
                </a:solidFill>
              </a:defRPr>
            </a:lvl3pPr>
            <a:lvl4pPr indent="-228600" lvl="3" marL="1828800" rtl="0" algn="l">
              <a:lnSpc>
                <a:spcPct val="100000"/>
              </a:lnSpc>
              <a:spcBef>
                <a:spcPts val="700"/>
              </a:spcBef>
              <a:spcAft>
                <a:spcPts val="0"/>
              </a:spcAft>
              <a:buClr>
                <a:srgbClr val="888888"/>
              </a:buClr>
              <a:buSzPts val="1200"/>
              <a:buNone/>
              <a:defRPr sz="1200">
                <a:solidFill>
                  <a:srgbClr val="888888"/>
                </a:solidFill>
              </a:defRPr>
            </a:lvl4pPr>
            <a:lvl5pPr indent="-228600" lvl="4" marL="2286000" rtl="0" algn="l">
              <a:lnSpc>
                <a:spcPct val="100000"/>
              </a:lnSpc>
              <a:spcBef>
                <a:spcPts val="7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153" name="Google Shape;153;p17"/>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4" name="Google Shape;154;p17"/>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5" name="Google Shape;155;p17"/>
          <p:cNvSpPr txBox="1"/>
          <p:nvPr>
            <p:ph idx="12" type="sldNum"/>
          </p:nvPr>
        </p:nvSpPr>
        <p:spPr>
          <a:xfrm>
            <a:off x="3613001"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56" name="Google Shape;156;p17"/>
          <p:cNvCxnSpPr/>
          <p:nvPr/>
        </p:nvCxnSpPr>
        <p:spPr>
          <a:xfrm>
            <a:off x="423863" y="4565333"/>
            <a:ext cx="37995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7" name="Shape 157"/>
        <p:cNvGrpSpPr/>
        <p:nvPr/>
      </p:nvGrpSpPr>
      <p:grpSpPr>
        <a:xfrm>
          <a:off x="0" y="0"/>
          <a:ext cx="0" cy="0"/>
          <a:chOff x="0" y="0"/>
          <a:chExt cx="0" cy="0"/>
        </a:xfrm>
      </p:grpSpPr>
      <p:grpSp>
        <p:nvGrpSpPr>
          <p:cNvPr id="158" name="Google Shape;158;p18"/>
          <p:cNvGrpSpPr/>
          <p:nvPr/>
        </p:nvGrpSpPr>
        <p:grpSpPr>
          <a:xfrm>
            <a:off x="7717736" y="0"/>
            <a:ext cx="1426265" cy="5143500"/>
            <a:chOff x="10290315" y="0"/>
            <a:chExt cx="1901686" cy="6858000"/>
          </a:xfrm>
        </p:grpSpPr>
        <p:sp>
          <p:nvSpPr>
            <p:cNvPr id="159" name="Google Shape;159;p18"/>
            <p:cNvSpPr/>
            <p:nvPr/>
          </p:nvSpPr>
          <p:spPr>
            <a:xfrm>
              <a:off x="10290315" y="806362"/>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18"/>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 name="Google Shape;161;p18"/>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18"/>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3" name="Google Shape;163;p18"/>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4" name="Google Shape;164;p18"/>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p18"/>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66" name="Google Shape;166;p18"/>
          <p:cNvSpPr txBox="1"/>
          <p:nvPr>
            <p:ph type="title"/>
          </p:nvPr>
        </p:nvSpPr>
        <p:spPr>
          <a:xfrm>
            <a:off x="423863" y="578167"/>
            <a:ext cx="5502000" cy="9516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7" name="Google Shape;167;p18"/>
          <p:cNvSpPr txBox="1"/>
          <p:nvPr>
            <p:ph idx="1" type="body"/>
          </p:nvPr>
        </p:nvSpPr>
        <p:spPr>
          <a:xfrm>
            <a:off x="422138" y="1774316"/>
            <a:ext cx="3929700" cy="25464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700"/>
              </a:spcBef>
              <a:spcAft>
                <a:spcPts val="0"/>
              </a:spcAft>
              <a:buClr>
                <a:schemeClr val="dk1"/>
              </a:buClr>
              <a:buSzPts val="1400"/>
              <a:buChar char="•"/>
              <a:defRPr/>
            </a:lvl1pPr>
            <a:lvl2pPr indent="-317500" lvl="1" marL="914400" rtl="0" algn="l">
              <a:lnSpc>
                <a:spcPct val="100000"/>
              </a:lnSpc>
              <a:spcBef>
                <a:spcPts val="700"/>
              </a:spcBef>
              <a:spcAft>
                <a:spcPts val="0"/>
              </a:spcAft>
              <a:buClr>
                <a:schemeClr val="dk1"/>
              </a:buClr>
              <a:buSzPts val="1400"/>
              <a:buChar char="•"/>
              <a:defRPr/>
            </a:lvl2pPr>
            <a:lvl3pPr indent="-317500" lvl="2" marL="1371600" rtl="0" algn="l">
              <a:lnSpc>
                <a:spcPct val="100000"/>
              </a:lnSpc>
              <a:spcBef>
                <a:spcPts val="700"/>
              </a:spcBef>
              <a:spcAft>
                <a:spcPts val="0"/>
              </a:spcAft>
              <a:buClr>
                <a:schemeClr val="dk1"/>
              </a:buClr>
              <a:buSzPts val="1400"/>
              <a:buChar char="•"/>
              <a:defRPr/>
            </a:lvl3pPr>
            <a:lvl4pPr indent="-317500" lvl="3" marL="1828800" rtl="0" algn="l">
              <a:lnSpc>
                <a:spcPct val="100000"/>
              </a:lnSpc>
              <a:spcBef>
                <a:spcPts val="700"/>
              </a:spcBef>
              <a:spcAft>
                <a:spcPts val="0"/>
              </a:spcAft>
              <a:buClr>
                <a:schemeClr val="dk1"/>
              </a:buClr>
              <a:buSzPts val="1400"/>
              <a:buChar char="•"/>
              <a:defRPr/>
            </a:lvl4pPr>
            <a:lvl5pPr indent="-317500" lvl="4" marL="2286000" rtl="0" algn="l">
              <a:lnSpc>
                <a:spcPct val="100000"/>
              </a:lnSpc>
              <a:spcBef>
                <a:spcPts val="7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8" name="Google Shape;168;p18"/>
          <p:cNvSpPr txBox="1"/>
          <p:nvPr>
            <p:ph idx="2" type="body"/>
          </p:nvPr>
        </p:nvSpPr>
        <p:spPr>
          <a:xfrm>
            <a:off x="4792229" y="1774316"/>
            <a:ext cx="3929700" cy="25464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700"/>
              </a:spcBef>
              <a:spcAft>
                <a:spcPts val="0"/>
              </a:spcAft>
              <a:buClr>
                <a:schemeClr val="dk1"/>
              </a:buClr>
              <a:buSzPts val="1400"/>
              <a:buChar char="•"/>
              <a:defRPr/>
            </a:lvl1pPr>
            <a:lvl2pPr indent="-317500" lvl="1" marL="914400" rtl="0" algn="l">
              <a:lnSpc>
                <a:spcPct val="100000"/>
              </a:lnSpc>
              <a:spcBef>
                <a:spcPts val="700"/>
              </a:spcBef>
              <a:spcAft>
                <a:spcPts val="0"/>
              </a:spcAft>
              <a:buClr>
                <a:schemeClr val="dk1"/>
              </a:buClr>
              <a:buSzPts val="1400"/>
              <a:buChar char="•"/>
              <a:defRPr/>
            </a:lvl2pPr>
            <a:lvl3pPr indent="-317500" lvl="2" marL="1371600" rtl="0" algn="l">
              <a:lnSpc>
                <a:spcPct val="100000"/>
              </a:lnSpc>
              <a:spcBef>
                <a:spcPts val="700"/>
              </a:spcBef>
              <a:spcAft>
                <a:spcPts val="0"/>
              </a:spcAft>
              <a:buClr>
                <a:schemeClr val="dk1"/>
              </a:buClr>
              <a:buSzPts val="1400"/>
              <a:buChar char="•"/>
              <a:defRPr/>
            </a:lvl3pPr>
            <a:lvl4pPr indent="-317500" lvl="3" marL="1828800" rtl="0" algn="l">
              <a:lnSpc>
                <a:spcPct val="100000"/>
              </a:lnSpc>
              <a:spcBef>
                <a:spcPts val="700"/>
              </a:spcBef>
              <a:spcAft>
                <a:spcPts val="0"/>
              </a:spcAft>
              <a:buClr>
                <a:schemeClr val="dk1"/>
              </a:buClr>
              <a:buSzPts val="1400"/>
              <a:buChar char="•"/>
              <a:defRPr/>
            </a:lvl4pPr>
            <a:lvl5pPr indent="-317500" lvl="4" marL="2286000" rtl="0" algn="l">
              <a:lnSpc>
                <a:spcPct val="100000"/>
              </a:lnSpc>
              <a:spcBef>
                <a:spcPts val="7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69" name="Google Shape;169;p18"/>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0" name="Google Shape;170;p18"/>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1" name="Google Shape;171;p18"/>
          <p:cNvSpPr txBox="1"/>
          <p:nvPr>
            <p:ph idx="12" type="sldNum"/>
          </p:nvPr>
        </p:nvSpPr>
        <p:spPr>
          <a:xfrm>
            <a:off x="8107259"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72" name="Google Shape;172;p18"/>
          <p:cNvCxnSpPr/>
          <p:nvPr/>
        </p:nvCxnSpPr>
        <p:spPr>
          <a:xfrm>
            <a:off x="423863" y="4565333"/>
            <a:ext cx="82938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3" name="Shape 173"/>
        <p:cNvGrpSpPr/>
        <p:nvPr/>
      </p:nvGrpSpPr>
      <p:grpSpPr>
        <a:xfrm>
          <a:off x="0" y="0"/>
          <a:ext cx="0" cy="0"/>
          <a:chOff x="0" y="0"/>
          <a:chExt cx="0" cy="0"/>
        </a:xfrm>
      </p:grpSpPr>
      <p:grpSp>
        <p:nvGrpSpPr>
          <p:cNvPr id="174" name="Google Shape;174;p19"/>
          <p:cNvGrpSpPr/>
          <p:nvPr/>
        </p:nvGrpSpPr>
        <p:grpSpPr>
          <a:xfrm>
            <a:off x="7717736" y="0"/>
            <a:ext cx="1426265" cy="5143500"/>
            <a:chOff x="10290315" y="0"/>
            <a:chExt cx="1901686" cy="6858000"/>
          </a:xfrm>
        </p:grpSpPr>
        <p:sp>
          <p:nvSpPr>
            <p:cNvPr id="175" name="Google Shape;175;p19"/>
            <p:cNvSpPr/>
            <p:nvPr/>
          </p:nvSpPr>
          <p:spPr>
            <a:xfrm>
              <a:off x="10290315" y="806362"/>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 name="Google Shape;176;p19"/>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7" name="Google Shape;177;p19"/>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8" name="Google Shape;178;p19"/>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9" name="Google Shape;179;p19"/>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0" name="Google Shape;180;p19"/>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1" name="Google Shape;181;p19"/>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82" name="Google Shape;182;p19"/>
          <p:cNvSpPr txBox="1"/>
          <p:nvPr>
            <p:ph type="title"/>
          </p:nvPr>
        </p:nvSpPr>
        <p:spPr>
          <a:xfrm>
            <a:off x="425196" y="576072"/>
            <a:ext cx="5500200" cy="9534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3" name="Google Shape;183;p19"/>
          <p:cNvSpPr txBox="1"/>
          <p:nvPr>
            <p:ph idx="1" type="body"/>
          </p:nvPr>
        </p:nvSpPr>
        <p:spPr>
          <a:xfrm>
            <a:off x="421612" y="1774317"/>
            <a:ext cx="39297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100000"/>
              </a:lnSpc>
              <a:spcBef>
                <a:spcPts val="700"/>
              </a:spcBef>
              <a:spcAft>
                <a:spcPts val="0"/>
              </a:spcAft>
              <a:buClr>
                <a:schemeClr val="dk1"/>
              </a:buClr>
              <a:buSzPts val="1800"/>
              <a:buNone/>
              <a:defRPr b="1" sz="1800"/>
            </a:lvl1pPr>
            <a:lvl2pPr indent="-228600" lvl="1" marL="914400" rtl="0" algn="l">
              <a:lnSpc>
                <a:spcPct val="100000"/>
              </a:lnSpc>
              <a:spcBef>
                <a:spcPts val="700"/>
              </a:spcBef>
              <a:spcAft>
                <a:spcPts val="0"/>
              </a:spcAft>
              <a:buClr>
                <a:schemeClr val="dk1"/>
              </a:buClr>
              <a:buSzPts val="1500"/>
              <a:buNone/>
              <a:defRPr b="1" sz="1500"/>
            </a:lvl2pPr>
            <a:lvl3pPr indent="-228600" lvl="2" marL="1371600" rtl="0" algn="l">
              <a:lnSpc>
                <a:spcPct val="100000"/>
              </a:lnSpc>
              <a:spcBef>
                <a:spcPts val="700"/>
              </a:spcBef>
              <a:spcAft>
                <a:spcPts val="0"/>
              </a:spcAft>
              <a:buClr>
                <a:schemeClr val="dk1"/>
              </a:buClr>
              <a:buSzPts val="1400"/>
              <a:buNone/>
              <a:defRPr b="1" sz="1400"/>
            </a:lvl3pPr>
            <a:lvl4pPr indent="-228600" lvl="3" marL="1828800" rtl="0" algn="l">
              <a:lnSpc>
                <a:spcPct val="100000"/>
              </a:lnSpc>
              <a:spcBef>
                <a:spcPts val="700"/>
              </a:spcBef>
              <a:spcAft>
                <a:spcPts val="0"/>
              </a:spcAft>
              <a:buClr>
                <a:schemeClr val="dk1"/>
              </a:buClr>
              <a:buSzPts val="1200"/>
              <a:buNone/>
              <a:defRPr b="1" sz="1200"/>
            </a:lvl4pPr>
            <a:lvl5pPr indent="-228600" lvl="4" marL="2286000" rtl="0" algn="l">
              <a:lnSpc>
                <a:spcPct val="100000"/>
              </a:lnSpc>
              <a:spcBef>
                <a:spcPts val="7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84" name="Google Shape;184;p19"/>
          <p:cNvSpPr txBox="1"/>
          <p:nvPr>
            <p:ph idx="2" type="body"/>
          </p:nvPr>
        </p:nvSpPr>
        <p:spPr>
          <a:xfrm>
            <a:off x="421612" y="2392251"/>
            <a:ext cx="3929700" cy="1928700"/>
          </a:xfrm>
          <a:prstGeom prst="rect">
            <a:avLst/>
          </a:prstGeom>
          <a:noFill/>
          <a:ln>
            <a:noFill/>
          </a:ln>
        </p:spPr>
        <p:txBody>
          <a:bodyPr anchorCtr="0" anchor="t" bIns="34275" lIns="68575" spcFirstLastPara="1" rIns="68575" wrap="square" tIns="34275">
            <a:normAutofit/>
          </a:bodyPr>
          <a:lstStyle>
            <a:lvl1pPr indent="-323850" lvl="0" marL="457200" rtl="0" algn="l">
              <a:lnSpc>
                <a:spcPct val="100000"/>
              </a:lnSpc>
              <a:spcBef>
                <a:spcPts val="700"/>
              </a:spcBef>
              <a:spcAft>
                <a:spcPts val="0"/>
              </a:spcAft>
              <a:buClr>
                <a:schemeClr val="dk1"/>
              </a:buClr>
              <a:buSzPts val="1500"/>
              <a:buChar char="•"/>
              <a:defRPr sz="1500"/>
            </a:lvl1pPr>
            <a:lvl2pPr indent="-317500" lvl="1" marL="914400" rtl="0" algn="l">
              <a:lnSpc>
                <a:spcPct val="100000"/>
              </a:lnSpc>
              <a:spcBef>
                <a:spcPts val="700"/>
              </a:spcBef>
              <a:spcAft>
                <a:spcPts val="0"/>
              </a:spcAft>
              <a:buClr>
                <a:schemeClr val="dk1"/>
              </a:buClr>
              <a:buSzPts val="1400"/>
              <a:buChar char="•"/>
              <a:defRPr sz="1400"/>
            </a:lvl2pPr>
            <a:lvl3pPr indent="-304800" lvl="2" marL="1371600" rtl="0" algn="l">
              <a:lnSpc>
                <a:spcPct val="100000"/>
              </a:lnSpc>
              <a:spcBef>
                <a:spcPts val="700"/>
              </a:spcBef>
              <a:spcAft>
                <a:spcPts val="0"/>
              </a:spcAft>
              <a:buClr>
                <a:schemeClr val="dk1"/>
              </a:buClr>
              <a:buSzPts val="1200"/>
              <a:buChar char="•"/>
              <a:defRPr sz="1200"/>
            </a:lvl3pPr>
            <a:lvl4pPr indent="-298450" lvl="3" marL="1828800" rtl="0" algn="l">
              <a:lnSpc>
                <a:spcPct val="100000"/>
              </a:lnSpc>
              <a:spcBef>
                <a:spcPts val="700"/>
              </a:spcBef>
              <a:spcAft>
                <a:spcPts val="0"/>
              </a:spcAft>
              <a:buClr>
                <a:schemeClr val="dk1"/>
              </a:buClr>
              <a:buSzPts val="1100"/>
              <a:buChar char="•"/>
              <a:defRPr sz="1100"/>
            </a:lvl4pPr>
            <a:lvl5pPr indent="-298450" lvl="4" marL="2286000" rtl="0" algn="l">
              <a:lnSpc>
                <a:spcPct val="100000"/>
              </a:lnSpc>
              <a:spcBef>
                <a:spcPts val="7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5" name="Google Shape;185;p19"/>
          <p:cNvSpPr txBox="1"/>
          <p:nvPr>
            <p:ph idx="3" type="body"/>
          </p:nvPr>
        </p:nvSpPr>
        <p:spPr>
          <a:xfrm>
            <a:off x="4787299" y="1774317"/>
            <a:ext cx="39297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100000"/>
              </a:lnSpc>
              <a:spcBef>
                <a:spcPts val="700"/>
              </a:spcBef>
              <a:spcAft>
                <a:spcPts val="0"/>
              </a:spcAft>
              <a:buClr>
                <a:schemeClr val="dk1"/>
              </a:buClr>
              <a:buSzPts val="1800"/>
              <a:buNone/>
              <a:defRPr b="1" sz="1800"/>
            </a:lvl1pPr>
            <a:lvl2pPr indent="-228600" lvl="1" marL="914400" rtl="0" algn="l">
              <a:lnSpc>
                <a:spcPct val="100000"/>
              </a:lnSpc>
              <a:spcBef>
                <a:spcPts val="700"/>
              </a:spcBef>
              <a:spcAft>
                <a:spcPts val="0"/>
              </a:spcAft>
              <a:buClr>
                <a:schemeClr val="dk1"/>
              </a:buClr>
              <a:buSzPts val="1500"/>
              <a:buNone/>
              <a:defRPr b="1" sz="1500"/>
            </a:lvl2pPr>
            <a:lvl3pPr indent="-228600" lvl="2" marL="1371600" rtl="0" algn="l">
              <a:lnSpc>
                <a:spcPct val="100000"/>
              </a:lnSpc>
              <a:spcBef>
                <a:spcPts val="700"/>
              </a:spcBef>
              <a:spcAft>
                <a:spcPts val="0"/>
              </a:spcAft>
              <a:buClr>
                <a:schemeClr val="dk1"/>
              </a:buClr>
              <a:buSzPts val="1400"/>
              <a:buNone/>
              <a:defRPr b="1" sz="1400"/>
            </a:lvl3pPr>
            <a:lvl4pPr indent="-228600" lvl="3" marL="1828800" rtl="0" algn="l">
              <a:lnSpc>
                <a:spcPct val="100000"/>
              </a:lnSpc>
              <a:spcBef>
                <a:spcPts val="700"/>
              </a:spcBef>
              <a:spcAft>
                <a:spcPts val="0"/>
              </a:spcAft>
              <a:buClr>
                <a:schemeClr val="dk1"/>
              </a:buClr>
              <a:buSzPts val="1200"/>
              <a:buNone/>
              <a:defRPr b="1" sz="1200"/>
            </a:lvl4pPr>
            <a:lvl5pPr indent="-228600" lvl="4" marL="2286000" rtl="0" algn="l">
              <a:lnSpc>
                <a:spcPct val="100000"/>
              </a:lnSpc>
              <a:spcBef>
                <a:spcPts val="7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86" name="Google Shape;186;p19"/>
          <p:cNvSpPr txBox="1"/>
          <p:nvPr>
            <p:ph idx="4" type="body"/>
          </p:nvPr>
        </p:nvSpPr>
        <p:spPr>
          <a:xfrm>
            <a:off x="4787299" y="2392251"/>
            <a:ext cx="3929700" cy="1928700"/>
          </a:xfrm>
          <a:prstGeom prst="rect">
            <a:avLst/>
          </a:prstGeom>
          <a:noFill/>
          <a:ln>
            <a:noFill/>
          </a:ln>
        </p:spPr>
        <p:txBody>
          <a:bodyPr anchorCtr="0" anchor="t" bIns="34275" lIns="68575" spcFirstLastPara="1" rIns="68575" wrap="square" tIns="34275">
            <a:normAutofit/>
          </a:bodyPr>
          <a:lstStyle>
            <a:lvl1pPr indent="-323850" lvl="0" marL="457200" rtl="0" algn="l">
              <a:lnSpc>
                <a:spcPct val="100000"/>
              </a:lnSpc>
              <a:spcBef>
                <a:spcPts val="700"/>
              </a:spcBef>
              <a:spcAft>
                <a:spcPts val="0"/>
              </a:spcAft>
              <a:buClr>
                <a:schemeClr val="dk1"/>
              </a:buClr>
              <a:buSzPts val="1500"/>
              <a:buChar char="•"/>
              <a:defRPr sz="1500"/>
            </a:lvl1pPr>
            <a:lvl2pPr indent="-317500" lvl="1" marL="914400" rtl="0" algn="l">
              <a:lnSpc>
                <a:spcPct val="100000"/>
              </a:lnSpc>
              <a:spcBef>
                <a:spcPts val="700"/>
              </a:spcBef>
              <a:spcAft>
                <a:spcPts val="0"/>
              </a:spcAft>
              <a:buClr>
                <a:schemeClr val="dk1"/>
              </a:buClr>
              <a:buSzPts val="1400"/>
              <a:buChar char="•"/>
              <a:defRPr sz="1400"/>
            </a:lvl2pPr>
            <a:lvl3pPr indent="-304800" lvl="2" marL="1371600" rtl="0" algn="l">
              <a:lnSpc>
                <a:spcPct val="100000"/>
              </a:lnSpc>
              <a:spcBef>
                <a:spcPts val="700"/>
              </a:spcBef>
              <a:spcAft>
                <a:spcPts val="0"/>
              </a:spcAft>
              <a:buClr>
                <a:schemeClr val="dk1"/>
              </a:buClr>
              <a:buSzPts val="1200"/>
              <a:buChar char="•"/>
              <a:defRPr sz="1200"/>
            </a:lvl3pPr>
            <a:lvl4pPr indent="-298450" lvl="3" marL="1828800" rtl="0" algn="l">
              <a:lnSpc>
                <a:spcPct val="100000"/>
              </a:lnSpc>
              <a:spcBef>
                <a:spcPts val="700"/>
              </a:spcBef>
              <a:spcAft>
                <a:spcPts val="0"/>
              </a:spcAft>
              <a:buClr>
                <a:schemeClr val="dk1"/>
              </a:buClr>
              <a:buSzPts val="1100"/>
              <a:buChar char="•"/>
              <a:defRPr sz="1100"/>
            </a:lvl4pPr>
            <a:lvl5pPr indent="-298450" lvl="4" marL="2286000" rtl="0" algn="l">
              <a:lnSpc>
                <a:spcPct val="100000"/>
              </a:lnSpc>
              <a:spcBef>
                <a:spcPts val="700"/>
              </a:spcBef>
              <a:spcAft>
                <a:spcPts val="0"/>
              </a:spcAft>
              <a:buClr>
                <a:schemeClr val="dk1"/>
              </a:buClr>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7" name="Google Shape;187;p19"/>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8" name="Google Shape;188;p19"/>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9" name="Google Shape;189;p19"/>
          <p:cNvSpPr txBox="1"/>
          <p:nvPr>
            <p:ph idx="12" type="sldNum"/>
          </p:nvPr>
        </p:nvSpPr>
        <p:spPr>
          <a:xfrm>
            <a:off x="8107259"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190" name="Google Shape;190;p19"/>
          <p:cNvCxnSpPr/>
          <p:nvPr/>
        </p:nvCxnSpPr>
        <p:spPr>
          <a:xfrm>
            <a:off x="423863" y="4565333"/>
            <a:ext cx="82938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1" name="Shape 191"/>
        <p:cNvGrpSpPr/>
        <p:nvPr/>
      </p:nvGrpSpPr>
      <p:grpSpPr>
        <a:xfrm>
          <a:off x="0" y="0"/>
          <a:ext cx="0" cy="0"/>
          <a:chOff x="0" y="0"/>
          <a:chExt cx="0" cy="0"/>
        </a:xfrm>
      </p:grpSpPr>
      <p:sp>
        <p:nvSpPr>
          <p:cNvPr id="192" name="Google Shape;192;p20"/>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3" name="Google Shape;193;p20"/>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4" name="Google Shape;194;p20"/>
          <p:cNvSpPr txBox="1"/>
          <p:nvPr>
            <p:ph idx="12" type="sldNum"/>
          </p:nvPr>
        </p:nvSpPr>
        <p:spPr>
          <a:xfrm>
            <a:off x="8107259"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5" name="Shape 195"/>
        <p:cNvGrpSpPr/>
        <p:nvPr/>
      </p:nvGrpSpPr>
      <p:grpSpPr>
        <a:xfrm>
          <a:off x="0" y="0"/>
          <a:ext cx="0" cy="0"/>
          <a:chOff x="0" y="0"/>
          <a:chExt cx="0" cy="0"/>
        </a:xfrm>
      </p:grpSpPr>
      <p:grpSp>
        <p:nvGrpSpPr>
          <p:cNvPr id="196" name="Google Shape;196;p21"/>
          <p:cNvGrpSpPr/>
          <p:nvPr/>
        </p:nvGrpSpPr>
        <p:grpSpPr>
          <a:xfrm>
            <a:off x="7717736" y="0"/>
            <a:ext cx="1426265" cy="5143500"/>
            <a:chOff x="10290315" y="0"/>
            <a:chExt cx="1901686" cy="6858000"/>
          </a:xfrm>
        </p:grpSpPr>
        <p:sp>
          <p:nvSpPr>
            <p:cNvPr id="197" name="Google Shape;197;p21"/>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p21"/>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p21"/>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0" name="Google Shape;200;p21"/>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1" name="Google Shape;201;p21"/>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1"/>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03" name="Google Shape;203;p21"/>
          <p:cNvSpPr txBox="1"/>
          <p:nvPr>
            <p:ph type="title"/>
          </p:nvPr>
        </p:nvSpPr>
        <p:spPr>
          <a:xfrm>
            <a:off x="423863" y="573730"/>
            <a:ext cx="2707500" cy="10464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2400"/>
              <a:buFont typeface="Arial"/>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21"/>
          <p:cNvSpPr txBox="1"/>
          <p:nvPr>
            <p:ph idx="1" type="body"/>
          </p:nvPr>
        </p:nvSpPr>
        <p:spPr>
          <a:xfrm>
            <a:off x="3828624" y="578167"/>
            <a:ext cx="4584300" cy="36006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700"/>
              </a:spcBef>
              <a:spcAft>
                <a:spcPts val="0"/>
              </a:spcAft>
              <a:buClr>
                <a:schemeClr val="dk1"/>
              </a:buClr>
              <a:buSzPts val="2100"/>
              <a:buChar char="•"/>
              <a:defRPr sz="2100"/>
            </a:lvl1pPr>
            <a:lvl2pPr indent="-342900" lvl="1" marL="914400" rtl="0" algn="l">
              <a:lnSpc>
                <a:spcPct val="100000"/>
              </a:lnSpc>
              <a:spcBef>
                <a:spcPts val="700"/>
              </a:spcBef>
              <a:spcAft>
                <a:spcPts val="0"/>
              </a:spcAft>
              <a:buClr>
                <a:schemeClr val="dk1"/>
              </a:buClr>
              <a:buSzPts val="1800"/>
              <a:buChar char="•"/>
              <a:defRPr sz="1800"/>
            </a:lvl2pPr>
            <a:lvl3pPr indent="-323850" lvl="2" marL="1371600" rtl="0" algn="l">
              <a:lnSpc>
                <a:spcPct val="100000"/>
              </a:lnSpc>
              <a:spcBef>
                <a:spcPts val="700"/>
              </a:spcBef>
              <a:spcAft>
                <a:spcPts val="0"/>
              </a:spcAft>
              <a:buClr>
                <a:schemeClr val="dk1"/>
              </a:buClr>
              <a:buSzPts val="1500"/>
              <a:buChar char="•"/>
              <a:defRPr sz="1500"/>
            </a:lvl3pPr>
            <a:lvl4pPr indent="-317500" lvl="3" marL="1828800" rtl="0" algn="l">
              <a:lnSpc>
                <a:spcPct val="100000"/>
              </a:lnSpc>
              <a:spcBef>
                <a:spcPts val="700"/>
              </a:spcBef>
              <a:spcAft>
                <a:spcPts val="0"/>
              </a:spcAft>
              <a:buClr>
                <a:schemeClr val="dk1"/>
              </a:buClr>
              <a:buSzPts val="1400"/>
              <a:buChar char="•"/>
              <a:defRPr sz="1400"/>
            </a:lvl4pPr>
            <a:lvl5pPr indent="-304800" lvl="4" marL="2286000" rtl="0" algn="l">
              <a:lnSpc>
                <a:spcPct val="100000"/>
              </a:lnSpc>
              <a:spcBef>
                <a:spcPts val="700"/>
              </a:spcBef>
              <a:spcAft>
                <a:spcPts val="0"/>
              </a:spcAft>
              <a:buClr>
                <a:schemeClr val="dk1"/>
              </a:buClr>
              <a:buSzPts val="1200"/>
              <a:buChar char="•"/>
              <a:defRPr sz="12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205" name="Google Shape;205;p21"/>
          <p:cNvSpPr txBox="1"/>
          <p:nvPr>
            <p:ph idx="2" type="body"/>
          </p:nvPr>
        </p:nvSpPr>
        <p:spPr>
          <a:xfrm>
            <a:off x="423863" y="1620012"/>
            <a:ext cx="2707500" cy="27816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700"/>
              </a:spcBef>
              <a:spcAft>
                <a:spcPts val="0"/>
              </a:spcAft>
              <a:buClr>
                <a:schemeClr val="dk1"/>
              </a:buClr>
              <a:buSzPts val="1200"/>
              <a:buNone/>
              <a:defRPr sz="1200"/>
            </a:lvl1pPr>
            <a:lvl2pPr indent="-228600" lvl="1" marL="914400" rtl="0" algn="l">
              <a:lnSpc>
                <a:spcPct val="100000"/>
              </a:lnSpc>
              <a:spcBef>
                <a:spcPts val="700"/>
              </a:spcBef>
              <a:spcAft>
                <a:spcPts val="0"/>
              </a:spcAft>
              <a:buClr>
                <a:schemeClr val="dk1"/>
              </a:buClr>
              <a:buSzPts val="1100"/>
              <a:buNone/>
              <a:defRPr sz="1100"/>
            </a:lvl2pPr>
            <a:lvl3pPr indent="-228600" lvl="2" marL="1371600" rtl="0" algn="l">
              <a:lnSpc>
                <a:spcPct val="100000"/>
              </a:lnSpc>
              <a:spcBef>
                <a:spcPts val="700"/>
              </a:spcBef>
              <a:spcAft>
                <a:spcPts val="0"/>
              </a:spcAft>
              <a:buClr>
                <a:schemeClr val="dk1"/>
              </a:buClr>
              <a:buSzPts val="900"/>
              <a:buNone/>
              <a:defRPr sz="900"/>
            </a:lvl3pPr>
            <a:lvl4pPr indent="-228600" lvl="3" marL="1828800" rtl="0" algn="l">
              <a:lnSpc>
                <a:spcPct val="100000"/>
              </a:lnSpc>
              <a:spcBef>
                <a:spcPts val="700"/>
              </a:spcBef>
              <a:spcAft>
                <a:spcPts val="0"/>
              </a:spcAft>
              <a:buClr>
                <a:schemeClr val="dk1"/>
              </a:buClr>
              <a:buSzPts val="800"/>
              <a:buNone/>
              <a:defRPr sz="800"/>
            </a:lvl4pPr>
            <a:lvl5pPr indent="-228600" lvl="4" marL="2286000" rtl="0" algn="l">
              <a:lnSpc>
                <a:spcPct val="100000"/>
              </a:lnSpc>
              <a:spcBef>
                <a:spcPts val="7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206" name="Google Shape;206;p21"/>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7" name="Google Shape;207;p21"/>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8" name="Google Shape;208;p21"/>
          <p:cNvSpPr txBox="1"/>
          <p:nvPr>
            <p:ph idx="12" type="sldNum"/>
          </p:nvPr>
        </p:nvSpPr>
        <p:spPr>
          <a:xfrm>
            <a:off x="8107259"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209" name="Google Shape;209;p21"/>
          <p:cNvCxnSpPr/>
          <p:nvPr/>
        </p:nvCxnSpPr>
        <p:spPr>
          <a:xfrm>
            <a:off x="423863" y="4565333"/>
            <a:ext cx="82938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0" name="Shape 210"/>
        <p:cNvGrpSpPr/>
        <p:nvPr/>
      </p:nvGrpSpPr>
      <p:grpSpPr>
        <a:xfrm>
          <a:off x="0" y="0"/>
          <a:ext cx="0" cy="0"/>
          <a:chOff x="0" y="0"/>
          <a:chExt cx="0" cy="0"/>
        </a:xfrm>
      </p:grpSpPr>
      <p:grpSp>
        <p:nvGrpSpPr>
          <p:cNvPr id="211" name="Google Shape;211;p22"/>
          <p:cNvGrpSpPr/>
          <p:nvPr/>
        </p:nvGrpSpPr>
        <p:grpSpPr>
          <a:xfrm>
            <a:off x="6696396" y="0"/>
            <a:ext cx="2447604" cy="5143500"/>
            <a:chOff x="8928528" y="0"/>
            <a:chExt cx="3263472" cy="6858000"/>
          </a:xfrm>
        </p:grpSpPr>
        <p:sp>
          <p:nvSpPr>
            <p:cNvPr id="212" name="Google Shape;212;p22"/>
            <p:cNvSpPr/>
            <p:nvPr/>
          </p:nvSpPr>
          <p:spPr>
            <a:xfrm>
              <a:off x="8928528" y="4918120"/>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3" name="Google Shape;213;p22"/>
            <p:cNvSpPr/>
            <p:nvPr/>
          </p:nvSpPr>
          <p:spPr>
            <a:xfrm>
              <a:off x="8928528" y="0"/>
              <a:ext cx="1130724" cy="565573"/>
            </a:xfrm>
            <a:custGeom>
              <a:rect b="b" l="l" r="r" t="t"/>
              <a:pathLst>
                <a:path extrusionOk="0" h="565573" w="1130724">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4" name="Google Shape;214;p22"/>
            <p:cNvSpPr/>
            <p:nvPr/>
          </p:nvSpPr>
          <p:spPr>
            <a:xfrm>
              <a:off x="10291391" y="6292417"/>
              <a:ext cx="1130724" cy="565583"/>
            </a:xfrm>
            <a:custGeom>
              <a:rect b="b" l="l" r="r" t="t"/>
              <a:pathLst>
                <a:path extrusionOk="0" h="565583" w="1130724">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22"/>
            <p:cNvSpPr/>
            <p:nvPr/>
          </p:nvSpPr>
          <p:spPr>
            <a:xfrm>
              <a:off x="10291392" y="3549390"/>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22"/>
            <p:cNvSpPr/>
            <p:nvPr/>
          </p:nvSpPr>
          <p:spPr>
            <a:xfrm>
              <a:off x="10291392" y="2177876"/>
              <a:ext cx="1130700" cy="1130700"/>
            </a:xfrm>
            <a:prstGeom prst="ellipse">
              <a:avLst/>
            </a:pr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22"/>
            <p:cNvSpPr/>
            <p:nvPr/>
          </p:nvSpPr>
          <p:spPr>
            <a:xfrm>
              <a:off x="10291392" y="806363"/>
              <a:ext cx="1130700" cy="11307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p22"/>
            <p:cNvSpPr/>
            <p:nvPr/>
          </p:nvSpPr>
          <p:spPr>
            <a:xfrm>
              <a:off x="10291392"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 name="Google Shape;219;p22"/>
            <p:cNvSpPr/>
            <p:nvPr/>
          </p:nvSpPr>
          <p:spPr>
            <a:xfrm>
              <a:off x="11654256" y="6295201"/>
              <a:ext cx="537744" cy="562799"/>
            </a:xfrm>
            <a:custGeom>
              <a:rect b="b" l="l" r="r" t="t"/>
              <a:pathLst>
                <a:path extrusionOk="0" h="562799" w="537744">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 name="Google Shape;220;p22"/>
            <p:cNvSpPr/>
            <p:nvPr/>
          </p:nvSpPr>
          <p:spPr>
            <a:xfrm>
              <a:off x="11654256" y="4923687"/>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1" name="Google Shape;221;p22"/>
            <p:cNvSpPr/>
            <p:nvPr/>
          </p:nvSpPr>
          <p:spPr>
            <a:xfrm>
              <a:off x="11654256" y="3552173"/>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2" name="Google Shape;222;p22"/>
            <p:cNvSpPr/>
            <p:nvPr/>
          </p:nvSpPr>
          <p:spPr>
            <a:xfrm>
              <a:off x="11654256" y="2180659"/>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3" name="Google Shape;223;p22"/>
            <p:cNvSpPr/>
            <p:nvPr/>
          </p:nvSpPr>
          <p:spPr>
            <a:xfrm>
              <a:off x="11654256" y="809146"/>
              <a:ext cx="537744" cy="1125156"/>
            </a:xfrm>
            <a:custGeom>
              <a:rect b="b" l="l" r="r" t="t"/>
              <a:pathLst>
                <a:path extrusionOk="0" h="1125156" w="537744">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22"/>
            <p:cNvSpPr/>
            <p:nvPr/>
          </p:nvSpPr>
          <p:spPr>
            <a:xfrm>
              <a:off x="11654256" y="0"/>
              <a:ext cx="537744" cy="562788"/>
            </a:xfrm>
            <a:custGeom>
              <a:rect b="b" l="l" r="r" t="t"/>
              <a:pathLst>
                <a:path extrusionOk="0" h="562788" w="537744">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25" name="Google Shape;225;p22"/>
          <p:cNvSpPr txBox="1"/>
          <p:nvPr>
            <p:ph type="title"/>
          </p:nvPr>
        </p:nvSpPr>
        <p:spPr>
          <a:xfrm>
            <a:off x="423863" y="578167"/>
            <a:ext cx="5502000" cy="9516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6" name="Google Shape;226;p22"/>
          <p:cNvSpPr txBox="1"/>
          <p:nvPr>
            <p:ph idx="1" type="body"/>
          </p:nvPr>
        </p:nvSpPr>
        <p:spPr>
          <a:xfrm rot="5400000">
            <a:off x="1824289" y="219462"/>
            <a:ext cx="2700900" cy="55020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700"/>
              </a:spcBef>
              <a:spcAft>
                <a:spcPts val="0"/>
              </a:spcAft>
              <a:buClr>
                <a:schemeClr val="dk1"/>
              </a:buClr>
              <a:buSzPts val="1400"/>
              <a:buChar char="•"/>
              <a:defRPr/>
            </a:lvl1pPr>
            <a:lvl2pPr indent="-317500" lvl="1" marL="914400" rtl="0" algn="l">
              <a:lnSpc>
                <a:spcPct val="100000"/>
              </a:lnSpc>
              <a:spcBef>
                <a:spcPts val="700"/>
              </a:spcBef>
              <a:spcAft>
                <a:spcPts val="0"/>
              </a:spcAft>
              <a:buClr>
                <a:schemeClr val="dk1"/>
              </a:buClr>
              <a:buSzPts val="1400"/>
              <a:buChar char="•"/>
              <a:defRPr/>
            </a:lvl2pPr>
            <a:lvl3pPr indent="-317500" lvl="2" marL="1371600" rtl="0" algn="l">
              <a:lnSpc>
                <a:spcPct val="100000"/>
              </a:lnSpc>
              <a:spcBef>
                <a:spcPts val="700"/>
              </a:spcBef>
              <a:spcAft>
                <a:spcPts val="0"/>
              </a:spcAft>
              <a:buClr>
                <a:schemeClr val="dk1"/>
              </a:buClr>
              <a:buSzPts val="1400"/>
              <a:buChar char="•"/>
              <a:defRPr/>
            </a:lvl3pPr>
            <a:lvl4pPr indent="-317500" lvl="3" marL="1828800" rtl="0" algn="l">
              <a:lnSpc>
                <a:spcPct val="100000"/>
              </a:lnSpc>
              <a:spcBef>
                <a:spcPts val="700"/>
              </a:spcBef>
              <a:spcAft>
                <a:spcPts val="0"/>
              </a:spcAft>
              <a:buClr>
                <a:schemeClr val="dk1"/>
              </a:buClr>
              <a:buSzPts val="1400"/>
              <a:buChar char="•"/>
              <a:defRPr/>
            </a:lvl4pPr>
            <a:lvl5pPr indent="-317500" lvl="4" marL="2286000" rtl="0" algn="l">
              <a:lnSpc>
                <a:spcPct val="100000"/>
              </a:lnSpc>
              <a:spcBef>
                <a:spcPts val="7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7" name="Google Shape;227;p22"/>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8" name="Google Shape;228;p22"/>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9" name="Google Shape;229;p22"/>
          <p:cNvSpPr txBox="1"/>
          <p:nvPr>
            <p:ph idx="12" type="sldNum"/>
          </p:nvPr>
        </p:nvSpPr>
        <p:spPr>
          <a:xfrm>
            <a:off x="5314860"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230" name="Google Shape;230;p22"/>
          <p:cNvCxnSpPr/>
          <p:nvPr/>
        </p:nvCxnSpPr>
        <p:spPr>
          <a:xfrm>
            <a:off x="423863" y="4565333"/>
            <a:ext cx="55011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1" name="Shape 231"/>
        <p:cNvGrpSpPr/>
        <p:nvPr/>
      </p:nvGrpSpPr>
      <p:grpSpPr>
        <a:xfrm>
          <a:off x="0" y="0"/>
          <a:ext cx="0" cy="0"/>
          <a:chOff x="0" y="0"/>
          <a:chExt cx="0" cy="0"/>
        </a:xfrm>
      </p:grpSpPr>
      <p:grpSp>
        <p:nvGrpSpPr>
          <p:cNvPr id="232" name="Google Shape;232;p23"/>
          <p:cNvGrpSpPr/>
          <p:nvPr/>
        </p:nvGrpSpPr>
        <p:grpSpPr>
          <a:xfrm>
            <a:off x="7717736" y="0"/>
            <a:ext cx="1426265" cy="5143500"/>
            <a:chOff x="10290315" y="0"/>
            <a:chExt cx="1901686" cy="6858000"/>
          </a:xfrm>
        </p:grpSpPr>
        <p:sp>
          <p:nvSpPr>
            <p:cNvPr id="233" name="Google Shape;233;p23"/>
            <p:cNvSpPr/>
            <p:nvPr/>
          </p:nvSpPr>
          <p:spPr>
            <a:xfrm>
              <a:off x="10290315" y="0"/>
              <a:ext cx="1130724" cy="565573"/>
            </a:xfrm>
            <a:custGeom>
              <a:rect b="b" l="l" r="r" t="t"/>
              <a:pathLst>
                <a:path extrusionOk="0" h="565573" w="1130724">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 name="Google Shape;234;p23"/>
            <p:cNvSpPr/>
            <p:nvPr/>
          </p:nvSpPr>
          <p:spPr>
            <a:xfrm>
              <a:off x="11653180" y="6295093"/>
              <a:ext cx="538821" cy="562907"/>
            </a:xfrm>
            <a:custGeom>
              <a:rect b="b" l="l" r="r" t="t"/>
              <a:pathLst>
                <a:path extrusionOk="0" h="562907" w="538821">
                  <a:moveTo>
                    <a:pt x="538821" y="0"/>
                  </a:moveTo>
                  <a:lnTo>
                    <a:pt x="538821" y="562907"/>
                  </a:lnTo>
                  <a:lnTo>
                    <a:pt x="22" y="562907"/>
                  </a:lnTo>
                  <a:lnTo>
                    <a:pt x="0" y="562686"/>
                  </a:ln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5" name="Google Shape;235;p23"/>
            <p:cNvSpPr/>
            <p:nvPr/>
          </p:nvSpPr>
          <p:spPr>
            <a:xfrm>
              <a:off x="11653180" y="3552066"/>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6" name="Google Shape;236;p23"/>
            <p:cNvSpPr/>
            <p:nvPr/>
          </p:nvSpPr>
          <p:spPr>
            <a:xfrm>
              <a:off x="11653180" y="2180552"/>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7" name="Google Shape;237;p23"/>
            <p:cNvSpPr/>
            <p:nvPr/>
          </p:nvSpPr>
          <p:spPr>
            <a:xfrm>
              <a:off x="11653180" y="809039"/>
              <a:ext cx="538821" cy="1125373"/>
            </a:xfrm>
            <a:custGeom>
              <a:rect b="b" l="l" r="r" t="t"/>
              <a:pathLst>
                <a:path extrusionOk="0" h="1125373" w="538821">
                  <a:moveTo>
                    <a:pt x="538821" y="0"/>
                  </a:moveTo>
                  <a:lnTo>
                    <a:pt x="538821" y="1125373"/>
                  </a:lnTo>
                  <a:lnTo>
                    <a:pt x="451422" y="1116562"/>
                  </a:lnTo>
                  <a:cubicBezTo>
                    <a:pt x="193796" y="1063844"/>
                    <a:pt x="0" y="835897"/>
                    <a:pt x="0" y="562686"/>
                  </a:cubicBezTo>
                  <a:cubicBezTo>
                    <a:pt x="0" y="289475"/>
                    <a:pt x="193796" y="61528"/>
                    <a:pt x="451422" y="881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 name="Google Shape;238;p23"/>
            <p:cNvSpPr/>
            <p:nvPr/>
          </p:nvSpPr>
          <p:spPr>
            <a:xfrm>
              <a:off x="11653180" y="0"/>
              <a:ext cx="538821" cy="562898"/>
            </a:xfrm>
            <a:custGeom>
              <a:rect b="b" l="l" r="r" t="t"/>
              <a:pathLst>
                <a:path extrusionOk="0" h="562898" w="538821">
                  <a:moveTo>
                    <a:pt x="21" y="0"/>
                  </a:moveTo>
                  <a:lnTo>
                    <a:pt x="538821" y="0"/>
                  </a:lnTo>
                  <a:lnTo>
                    <a:pt x="538821" y="562898"/>
                  </a:lnTo>
                  <a:lnTo>
                    <a:pt x="451422" y="554087"/>
                  </a:lnTo>
                  <a:cubicBezTo>
                    <a:pt x="193796" y="501369"/>
                    <a:pt x="0" y="273422"/>
                    <a:pt x="0" y="211"/>
                  </a:cubicBezTo>
                  <a:close/>
                </a:path>
              </a:pathLst>
            </a:custGeom>
            <a:solidFill>
              <a:schemeClr val="l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39" name="Google Shape;239;p23"/>
          <p:cNvSpPr txBox="1"/>
          <p:nvPr>
            <p:ph type="title"/>
          </p:nvPr>
        </p:nvSpPr>
        <p:spPr>
          <a:xfrm rot="5400000">
            <a:off x="5769002" y="1676122"/>
            <a:ext cx="3588600" cy="1701300"/>
          </a:xfrm>
          <a:prstGeom prst="rect">
            <a:avLst/>
          </a:prstGeom>
          <a:noFill/>
          <a:ln>
            <a:noFill/>
          </a:ln>
        </p:spPr>
        <p:txBody>
          <a:bodyPr anchorCtr="0" anchor="t" bIns="34275" lIns="68575" spcFirstLastPara="1" rIns="68575" wrap="square" tIns="34275">
            <a:normAutofit/>
          </a:bodyPr>
          <a:lstStyle>
            <a:lvl1pPr lvl="0" rtl="0" algn="l">
              <a:lnSpc>
                <a:spcPct val="10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0" name="Google Shape;240;p23"/>
          <p:cNvSpPr txBox="1"/>
          <p:nvPr>
            <p:ph idx="1" type="body"/>
          </p:nvPr>
        </p:nvSpPr>
        <p:spPr>
          <a:xfrm rot="5400000">
            <a:off x="1728606" y="-572228"/>
            <a:ext cx="3588600" cy="6198000"/>
          </a:xfrm>
          <a:prstGeom prst="rect">
            <a:avLst/>
          </a:prstGeom>
          <a:noFill/>
          <a:ln>
            <a:noFill/>
          </a:ln>
        </p:spPr>
        <p:txBody>
          <a:bodyPr anchorCtr="0" anchor="t" bIns="34275" lIns="68575" spcFirstLastPara="1" rIns="68575" wrap="square" tIns="34275">
            <a:normAutofit/>
          </a:bodyPr>
          <a:lstStyle>
            <a:lvl1pPr indent="-317500" lvl="0" marL="457200" rtl="0" algn="l">
              <a:lnSpc>
                <a:spcPct val="100000"/>
              </a:lnSpc>
              <a:spcBef>
                <a:spcPts val="700"/>
              </a:spcBef>
              <a:spcAft>
                <a:spcPts val="0"/>
              </a:spcAft>
              <a:buClr>
                <a:schemeClr val="dk1"/>
              </a:buClr>
              <a:buSzPts val="1400"/>
              <a:buChar char="•"/>
              <a:defRPr/>
            </a:lvl1pPr>
            <a:lvl2pPr indent="-317500" lvl="1" marL="914400" rtl="0" algn="l">
              <a:lnSpc>
                <a:spcPct val="100000"/>
              </a:lnSpc>
              <a:spcBef>
                <a:spcPts val="700"/>
              </a:spcBef>
              <a:spcAft>
                <a:spcPts val="0"/>
              </a:spcAft>
              <a:buClr>
                <a:schemeClr val="dk1"/>
              </a:buClr>
              <a:buSzPts val="1400"/>
              <a:buChar char="•"/>
              <a:defRPr/>
            </a:lvl2pPr>
            <a:lvl3pPr indent="-317500" lvl="2" marL="1371600" rtl="0" algn="l">
              <a:lnSpc>
                <a:spcPct val="100000"/>
              </a:lnSpc>
              <a:spcBef>
                <a:spcPts val="700"/>
              </a:spcBef>
              <a:spcAft>
                <a:spcPts val="0"/>
              </a:spcAft>
              <a:buClr>
                <a:schemeClr val="dk1"/>
              </a:buClr>
              <a:buSzPts val="1400"/>
              <a:buChar char="•"/>
              <a:defRPr/>
            </a:lvl3pPr>
            <a:lvl4pPr indent="-317500" lvl="3" marL="1828800" rtl="0" algn="l">
              <a:lnSpc>
                <a:spcPct val="100000"/>
              </a:lnSpc>
              <a:spcBef>
                <a:spcPts val="700"/>
              </a:spcBef>
              <a:spcAft>
                <a:spcPts val="0"/>
              </a:spcAft>
              <a:buClr>
                <a:schemeClr val="dk1"/>
              </a:buClr>
              <a:buSzPts val="1400"/>
              <a:buChar char="•"/>
              <a:defRPr/>
            </a:lvl4pPr>
            <a:lvl5pPr indent="-317500" lvl="4" marL="2286000" rtl="0" algn="l">
              <a:lnSpc>
                <a:spcPct val="100000"/>
              </a:lnSpc>
              <a:spcBef>
                <a:spcPts val="7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41" name="Google Shape;241;p23"/>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2" name="Google Shape;242;p23"/>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43" name="Google Shape;243;p23"/>
          <p:cNvSpPr txBox="1"/>
          <p:nvPr>
            <p:ph idx="12" type="sldNum"/>
          </p:nvPr>
        </p:nvSpPr>
        <p:spPr>
          <a:xfrm>
            <a:off x="8107259"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cxnSp>
        <p:nvCxnSpPr>
          <p:cNvPr id="244" name="Google Shape;244;p23"/>
          <p:cNvCxnSpPr/>
          <p:nvPr/>
        </p:nvCxnSpPr>
        <p:spPr>
          <a:xfrm>
            <a:off x="423863" y="4565333"/>
            <a:ext cx="82938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2.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23863" y="578167"/>
            <a:ext cx="5502000" cy="951600"/>
          </a:xfrm>
          <a:prstGeom prst="rect">
            <a:avLst/>
          </a:prstGeom>
          <a:noFill/>
          <a:ln>
            <a:noFill/>
          </a:ln>
        </p:spPr>
        <p:txBody>
          <a:bodyPr anchorCtr="0" anchor="t" bIns="34275" lIns="68575" spcFirstLastPara="1" rIns="68575" wrap="square" tIns="34275">
            <a:normAutofit/>
          </a:bodyPr>
          <a:lstStyle>
            <a:lvl1pPr lvl="0" marR="0" rtl="0" algn="l">
              <a:lnSpc>
                <a:spcPct val="100000"/>
              </a:lnSpc>
              <a:spcBef>
                <a:spcPts val="0"/>
              </a:spcBef>
              <a:spcAft>
                <a:spcPts val="0"/>
              </a:spcAft>
              <a:buClr>
                <a:schemeClr val="dk1"/>
              </a:buClr>
              <a:buSzPts val="3000"/>
              <a:buFont typeface="Arial"/>
              <a:buNone/>
              <a:defRPr b="1" i="0" sz="3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423863" y="1620012"/>
            <a:ext cx="5502000" cy="2700900"/>
          </a:xfrm>
          <a:prstGeom prst="rect">
            <a:avLst/>
          </a:prstGeom>
          <a:noFill/>
          <a:ln>
            <a:noFill/>
          </a:ln>
        </p:spPr>
        <p:txBody>
          <a:bodyPr anchorCtr="0" anchor="t" bIns="34275" lIns="68575" spcFirstLastPara="1" rIns="68575" wrap="square" tIns="34275">
            <a:normAutofit/>
          </a:bodyPr>
          <a:lstStyle>
            <a:lvl1pPr indent="-342900" lvl="0" marL="457200" marR="0" rtl="0" algn="l">
              <a:lnSpc>
                <a:spcPct val="100000"/>
              </a:lnSpc>
              <a:spcBef>
                <a:spcPts val="7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1pPr>
            <a:lvl2pPr indent="-323850" lvl="1" marL="914400" marR="0" rtl="0" algn="l">
              <a:lnSpc>
                <a:spcPct val="100000"/>
              </a:lnSpc>
              <a:spcBef>
                <a:spcPts val="7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17500" lvl="2" marL="1371600" marR="0" rtl="0" algn="l">
              <a:lnSpc>
                <a:spcPct val="100000"/>
              </a:lnSpc>
              <a:spcBef>
                <a:spcPts val="7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04800" lvl="3" marL="1828800" marR="0" rtl="0" algn="l">
              <a:lnSpc>
                <a:spcPct val="100000"/>
              </a:lnSpc>
              <a:spcBef>
                <a:spcPts val="7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298450" lvl="4" marL="2286000" marR="0" rtl="0" algn="l">
              <a:lnSpc>
                <a:spcPct val="100000"/>
              </a:lnSpc>
              <a:spcBef>
                <a:spcPts val="70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3" name="Google Shape;53;p13"/>
          <p:cNvSpPr txBox="1"/>
          <p:nvPr>
            <p:ph idx="10" type="dt"/>
          </p:nvPr>
        </p:nvSpPr>
        <p:spPr>
          <a:xfrm>
            <a:off x="425196" y="342900"/>
            <a:ext cx="27060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423863" y="4605814"/>
            <a:ext cx="27060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8107259" y="4605814"/>
            <a:ext cx="6105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doi.org/10.5281/zenodo.7669467" TargetMode="External"/><Relationship Id="rId5" Type="http://schemas.openxmlformats.org/officeDocument/2006/relationships/hyperlink" Target="https://doi.org/10.5281/zenodo.7669467" TargetMode="External"/><Relationship Id="rId6"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hyperlink" Target="https://historicengland.org.uk/images-books/archive/policies/access-policy/#:~:text=The%20HEA%20is%20committed%20to,we%20provide%20free%20search%20services." TargetMode="External"/><Relationship Id="rId5" Type="http://schemas.openxmlformats.org/officeDocument/2006/relationships/hyperlink" Target="https://historicengland.org.uk/content/docs/research/principles-research-integrit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hyperlink" Target="https://journals.plos.org/plosone/s/data-availability" TargetMode="External"/><Relationship Id="rId5" Type="http://schemas.openxmlformats.org/officeDocument/2006/relationships/hyperlink" Target="https://journals.plos.org/plosone/s/data-availabilit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2.png"/><Relationship Id="rId4" Type="http://schemas.openxmlformats.org/officeDocument/2006/relationships/hyperlink" Target="https://join.slack.com/t/openphytoliths/shared_invite/zt-1akxgco84-cz4Dii0Q5gXeb9J49UgYoQ" TargetMode="External"/><Relationship Id="rId11" Type="http://schemas.openxmlformats.org/officeDocument/2006/relationships/image" Target="../media/image20.png"/><Relationship Id="rId10" Type="http://schemas.openxmlformats.org/officeDocument/2006/relationships/image" Target="../media/image41.png"/><Relationship Id="rId9" Type="http://schemas.openxmlformats.org/officeDocument/2006/relationships/image" Target="../media/image14.png"/><Relationship Id="rId5" Type="http://schemas.openxmlformats.org/officeDocument/2006/relationships/hyperlink" Target="https://docs.google.com/forms/d/e/1FAIpQLSdciY9B2_YE9gyqENn3e_GdpZZopibdwfsMPdtiBHEbCRIlsQ/viewform" TargetMode="External"/><Relationship Id="rId6" Type="http://schemas.openxmlformats.org/officeDocument/2006/relationships/hyperlink" Target="https://open-phytoliths.netlify.app/" TargetMode="External"/><Relationship Id="rId7" Type="http://schemas.openxmlformats.org/officeDocument/2006/relationships/hyperlink" Target="https://twitter.com/open_phytoliths" TargetMode="External"/><Relationship Id="rId8" Type="http://schemas.openxmlformats.org/officeDocument/2006/relationships/hyperlink" Target="https://www.facebook.com/profile.php?id=10007584399639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hyperlink" Target="https://doi.org/10.1371/journal.pone.0253129"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journals.uni-lj.si/DocumentaPraehistorica/index" TargetMode="External"/><Relationship Id="rId4" Type="http://schemas.openxmlformats.org/officeDocument/2006/relationships/hyperlink" Target="https://journals.lib.washington.edu/index.php/JIPA/index"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gif"/></Relationships>
</file>

<file path=ppt/slides/_rels/slide26.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28.png"/><Relationship Id="rId13" Type="http://schemas.openxmlformats.org/officeDocument/2006/relationships/image" Target="../media/image35.png"/><Relationship Id="rId12"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3.png"/><Relationship Id="rId9" Type="http://schemas.openxmlformats.org/officeDocument/2006/relationships/image" Target="../media/image36.png"/><Relationship Id="rId15" Type="http://schemas.openxmlformats.org/officeDocument/2006/relationships/image" Target="../media/image40.png"/><Relationship Id="rId14" Type="http://schemas.openxmlformats.org/officeDocument/2006/relationships/image" Target="../media/image44.png"/><Relationship Id="rId17" Type="http://schemas.openxmlformats.org/officeDocument/2006/relationships/image" Target="../media/image37.png"/><Relationship Id="rId16" Type="http://schemas.openxmlformats.org/officeDocument/2006/relationships/image" Target="../media/image45.png"/><Relationship Id="rId5" Type="http://schemas.openxmlformats.org/officeDocument/2006/relationships/image" Target="../media/image39.png"/><Relationship Id="rId19" Type="http://schemas.openxmlformats.org/officeDocument/2006/relationships/image" Target="../media/image42.png"/><Relationship Id="rId6" Type="http://schemas.openxmlformats.org/officeDocument/2006/relationships/image" Target="../media/image24.png"/><Relationship Id="rId18" Type="http://schemas.openxmlformats.org/officeDocument/2006/relationships/image" Target="../media/image38.png"/><Relationship Id="rId7" Type="http://schemas.openxmlformats.org/officeDocument/2006/relationships/image" Target="../media/image23.png"/><Relationship Id="rId8"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3.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hyperlink" Target="https://doi.org/10.5281/zenodo.732002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unpaywall.org/" TargetMode="External"/><Relationship Id="rId4" Type="http://schemas.openxmlformats.org/officeDocument/2006/relationships/hyperlink" Target="https://openaccessbutton.org/" TargetMode="External"/><Relationship Id="rId5"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60.jpg"/><Relationship Id="rId4" Type="http://schemas.openxmlformats.org/officeDocument/2006/relationships/hyperlink" Target="https://doi.org/10.5281/zenodo.661867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doi.org/10.5281/zenodo.6803489" TargetMode="Externa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44.png"/><Relationship Id="rId6"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hyperlink" Target="https://dx.doi.org/10.17504/protocols.io.q26g74mb8gwz/v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0.png"/><Relationship Id="rId4" Type="http://schemas.openxmlformats.org/officeDocument/2006/relationships/hyperlink" Target="https://doi.org/10.1038/d41586-022-01692-1" TargetMode="External"/><Relationship Id="rId5"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27.png"/><Relationship Id="rId8"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6.png"/><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6.png"/><Relationship Id="rId4" Type="http://schemas.openxmlformats.org/officeDocument/2006/relationships/image" Target="../media/image71.png"/><Relationship Id="rId5" Type="http://schemas.openxmlformats.org/officeDocument/2006/relationships/image" Target="../media/image73.png"/><Relationship Id="rId6"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2.png"/><Relationship Id="rId4" Type="http://schemas.openxmlformats.org/officeDocument/2006/relationships/image" Target="../media/image69.png"/><Relationship Id="rId5"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doi.org/10.1016/j.jas.2016.04.018" TargetMode="External"/><Relationship Id="rId4" Type="http://schemas.openxmlformats.org/officeDocument/2006/relationships/hyperlink" Target="http://doi.org/10.5334/oq.88" TargetMode="External"/><Relationship Id="rId5" Type="http://schemas.openxmlformats.org/officeDocument/2006/relationships/hyperlink" Target="https://www.sciencedirect.com/science/article/pii/S0034666722001816" TargetMode="External"/><Relationship Id="rId6" Type="http://schemas.openxmlformats.org/officeDocument/2006/relationships/hyperlink" Target="https://doi.org/10.1016/j.jasrep.2020.102554"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8.png"/><Relationship Id="rId4" Type="http://schemas.openxmlformats.org/officeDocument/2006/relationships/image" Target="../media/image75.png"/><Relationship Id="rId5"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9.png"/><Relationship Id="rId4" Type="http://schemas.openxmlformats.org/officeDocument/2006/relationships/image" Target="../media/image93.png"/><Relationship Id="rId5"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9.png"/><Relationship Id="rId4" Type="http://schemas.openxmlformats.org/officeDocument/2006/relationships/image" Target="../media/image91.png"/><Relationship Id="rId5" Type="http://schemas.openxmlformats.org/officeDocument/2006/relationships/image" Target="../media/image90.png"/><Relationship Id="rId6" Type="http://schemas.openxmlformats.org/officeDocument/2006/relationships/hyperlink" Target="http://doi.org/10.5334/oq.88"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2.png"/><Relationship Id="rId4" Type="http://schemas.openxmlformats.org/officeDocument/2006/relationships/hyperlink" Target="https://doi.org/10.1016/j.revpalbo.2022.104783" TargetMode="External"/><Relationship Id="rId9" Type="http://schemas.openxmlformats.org/officeDocument/2006/relationships/hyperlink" Target="http://dx.doi.org/10.17504/protocols.io.q26g74mb8gwz/v2" TargetMode="External"/><Relationship Id="rId5" Type="http://schemas.openxmlformats.org/officeDocument/2006/relationships/image" Target="../media/image85.png"/><Relationship Id="rId6" Type="http://schemas.openxmlformats.org/officeDocument/2006/relationships/image" Target="../media/image83.png"/><Relationship Id="rId7" Type="http://schemas.openxmlformats.org/officeDocument/2006/relationships/image" Target="../media/image88.png"/><Relationship Id="rId8" Type="http://schemas.openxmlformats.org/officeDocument/2006/relationships/image" Target="../media/image8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4.png"/><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4.png"/><Relationship Id="rId4" Type="http://schemas.openxmlformats.org/officeDocument/2006/relationships/hyperlink" Target="https://forms.gle/MBQ7gLaqzU9opZLe7" TargetMode="External"/></Relationships>
</file>

<file path=ppt/slides/_rels/slide65.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2.png"/><Relationship Id="rId4" Type="http://schemas.openxmlformats.org/officeDocument/2006/relationships/hyperlink" Target="https://join.slack.com/t/openphytoliths/shared_invite/zt-1akxgco84-cz4Dii0Q5gXeb9J49UgYoQ" TargetMode="External"/><Relationship Id="rId9" Type="http://schemas.openxmlformats.org/officeDocument/2006/relationships/image" Target="../media/image14.png"/><Relationship Id="rId5" Type="http://schemas.openxmlformats.org/officeDocument/2006/relationships/hyperlink" Target="https://docs.google.com/forms/d/e/1FAIpQLSdciY9B2_YE9gyqENn3e_GdpZZopibdwfsMPdtiBHEbCRIlsQ/viewform" TargetMode="External"/><Relationship Id="rId6" Type="http://schemas.openxmlformats.org/officeDocument/2006/relationships/hyperlink" Target="https://open-phytoliths.netlify.app/" TargetMode="External"/><Relationship Id="rId7" Type="http://schemas.openxmlformats.org/officeDocument/2006/relationships/hyperlink" Target="https://twitter.com/open_phytoliths" TargetMode="External"/><Relationship Id="rId8" Type="http://schemas.openxmlformats.org/officeDocument/2006/relationships/hyperlink" Target="https://www.facebook.com/profile.php?id=10007584399639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mailto:ekaroune@googlemail.com" TargetMode="External"/><Relationship Id="rId4" Type="http://schemas.openxmlformats.org/officeDocument/2006/relationships/hyperlink" Target="mailto:celineemmanuelle.kerfant@upf.edu"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 Id="rId4" Type="http://schemas.openxmlformats.org/officeDocument/2006/relationships/hyperlink" Target="https://doi.org/10.5281/zenodo.766946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4"/>
          <p:cNvPicPr preferRelativeResize="0"/>
          <p:nvPr/>
        </p:nvPicPr>
        <p:blipFill>
          <a:blip r:embed="rId3">
            <a:alphaModFix amt="22000"/>
          </a:blip>
          <a:stretch>
            <a:fillRect/>
          </a:stretch>
        </p:blipFill>
        <p:spPr>
          <a:xfrm>
            <a:off x="0" y="0"/>
            <a:ext cx="9144000" cy="5143496"/>
          </a:xfrm>
          <a:prstGeom prst="rect">
            <a:avLst/>
          </a:prstGeom>
          <a:noFill/>
          <a:ln>
            <a:noFill/>
          </a:ln>
        </p:spPr>
      </p:pic>
      <p:sp>
        <p:nvSpPr>
          <p:cNvPr id="250" name="Google Shape;250;p24"/>
          <p:cNvSpPr txBox="1"/>
          <p:nvPr>
            <p:ph type="title"/>
          </p:nvPr>
        </p:nvSpPr>
        <p:spPr>
          <a:xfrm>
            <a:off x="311700" y="825100"/>
            <a:ext cx="8520600" cy="27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5040"/>
              <a:t>Open Access Publishing</a:t>
            </a:r>
            <a:endParaRPr b="1" sz="5040"/>
          </a:p>
        </p:txBody>
      </p:sp>
      <p:sp>
        <p:nvSpPr>
          <p:cNvPr id="251" name="Google Shape;251;p24"/>
          <p:cNvSpPr txBox="1"/>
          <p:nvPr/>
        </p:nvSpPr>
        <p:spPr>
          <a:xfrm>
            <a:off x="85500" y="4244275"/>
            <a:ext cx="8746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@open_phytoliths, </a:t>
            </a:r>
            <a:endParaRPr b="1" sz="1800"/>
          </a:p>
          <a:p>
            <a:pPr indent="0" lvl="0" marL="0" rtl="0" algn="l">
              <a:spcBef>
                <a:spcPts val="0"/>
              </a:spcBef>
              <a:spcAft>
                <a:spcPts val="0"/>
              </a:spcAft>
              <a:buNone/>
            </a:pPr>
            <a:r>
              <a:rPr b="1" lang="en-GB" sz="1800"/>
              <a:t>slides on Zenodo: </a:t>
            </a:r>
            <a:r>
              <a:rPr b="1" lang="en-GB" sz="1800" u="sng">
                <a:solidFill>
                  <a:schemeClr val="hlink"/>
                </a:solidFill>
                <a:hlinkClick r:id="rId4"/>
              </a:rPr>
              <a:t>https://doi.org/</a:t>
            </a:r>
            <a:r>
              <a:rPr b="1" lang="en-GB" sz="1800" u="sng">
                <a:solidFill>
                  <a:schemeClr val="hlink"/>
                </a:solidFill>
                <a:hlinkClick r:id="rId5"/>
              </a:rPr>
              <a:t>10.5281/zenodo.7669467</a:t>
            </a:r>
            <a:endParaRPr b="1" sz="1800"/>
          </a:p>
        </p:txBody>
      </p:sp>
      <p:pic>
        <p:nvPicPr>
          <p:cNvPr id="252" name="Google Shape;252;p24"/>
          <p:cNvPicPr preferRelativeResize="0"/>
          <p:nvPr/>
        </p:nvPicPr>
        <p:blipFill>
          <a:blip r:embed="rId6">
            <a:alphaModFix/>
          </a:blip>
          <a:stretch>
            <a:fillRect/>
          </a:stretch>
        </p:blipFill>
        <p:spPr>
          <a:xfrm>
            <a:off x="5236075" y="139275"/>
            <a:ext cx="1112850" cy="885225"/>
          </a:xfrm>
          <a:prstGeom prst="rect">
            <a:avLst/>
          </a:prstGeom>
          <a:noFill/>
          <a:ln>
            <a:noFill/>
          </a:ln>
        </p:spPr>
      </p:pic>
      <p:sp>
        <p:nvSpPr>
          <p:cNvPr id="253" name="Google Shape;253;p24"/>
          <p:cNvSpPr txBox="1"/>
          <p:nvPr/>
        </p:nvSpPr>
        <p:spPr>
          <a:xfrm>
            <a:off x="6438050" y="147025"/>
            <a:ext cx="25527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dk1"/>
                </a:solidFill>
              </a:rPr>
              <a:t>EOSC-Life has received funding from the European Union’s Horizon 2020 programme under grant agreement number 824087.”</a:t>
            </a:r>
            <a:endParaRPr sz="10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3"/>
          <p:cNvSpPr txBox="1"/>
          <p:nvPr>
            <p:ph type="title"/>
          </p:nvPr>
        </p:nvSpPr>
        <p:spPr>
          <a:xfrm>
            <a:off x="311700" y="9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020">
                <a:solidFill>
                  <a:schemeClr val="accent4"/>
                </a:solidFill>
              </a:rPr>
              <a:t>What we are doing in this workshop</a:t>
            </a:r>
            <a:endParaRPr b="1" sz="3020">
              <a:solidFill>
                <a:schemeClr val="accent4"/>
              </a:solidFill>
            </a:endParaRPr>
          </a:p>
        </p:txBody>
      </p:sp>
      <p:sp>
        <p:nvSpPr>
          <p:cNvPr id="343" name="Google Shape;343;p33"/>
          <p:cNvSpPr txBox="1"/>
          <p:nvPr>
            <p:ph idx="1" type="body"/>
          </p:nvPr>
        </p:nvSpPr>
        <p:spPr>
          <a:xfrm>
            <a:off x="311700" y="986950"/>
            <a:ext cx="8520600" cy="3416400"/>
          </a:xfrm>
          <a:prstGeom prst="rect">
            <a:avLst/>
          </a:prstGeom>
        </p:spPr>
        <p:txBody>
          <a:bodyPr anchorCtr="0" anchor="t" bIns="91425" lIns="91425" spcFirstLastPara="1" rIns="91425" wrap="square" tIns="91425">
            <a:noAutofit/>
          </a:bodyPr>
          <a:lstStyle/>
          <a:p>
            <a:pPr indent="-349250" lvl="0" marL="457200" rtl="0" algn="l">
              <a:spcBef>
                <a:spcPts val="1200"/>
              </a:spcBef>
              <a:spcAft>
                <a:spcPts val="0"/>
              </a:spcAft>
              <a:buClr>
                <a:schemeClr val="dk1"/>
              </a:buClr>
              <a:buSzPts val="1900"/>
              <a:buAutoNum type="arabicPeriod"/>
            </a:pPr>
            <a:r>
              <a:rPr lang="en-GB" sz="1900">
                <a:solidFill>
                  <a:schemeClr val="dk1"/>
                </a:solidFill>
                <a:highlight>
                  <a:srgbClr val="FFFFFF"/>
                </a:highlight>
              </a:rPr>
              <a:t>Introduction to open access publishing</a:t>
            </a:r>
            <a:endParaRPr sz="1900">
              <a:solidFill>
                <a:schemeClr val="dk1"/>
              </a:solidFill>
              <a:highlight>
                <a:srgbClr val="FFFFFF"/>
              </a:highlight>
            </a:endParaRPr>
          </a:p>
          <a:p>
            <a:pPr indent="-349250" lvl="1" marL="914400" rtl="0" algn="l">
              <a:spcBef>
                <a:spcPts val="0"/>
              </a:spcBef>
              <a:spcAft>
                <a:spcPts val="0"/>
              </a:spcAft>
              <a:buClr>
                <a:schemeClr val="dk1"/>
              </a:buClr>
              <a:buSzPts val="1900"/>
              <a:buAutoNum type="alphaLcPeriod"/>
            </a:pPr>
            <a:r>
              <a:rPr lang="en-GB" sz="1900">
                <a:solidFill>
                  <a:schemeClr val="dk1"/>
                </a:solidFill>
                <a:highlight>
                  <a:srgbClr val="FFFFFF"/>
                </a:highlight>
              </a:rPr>
              <a:t>Types of open access publishing</a:t>
            </a:r>
            <a:endParaRPr sz="1900">
              <a:solidFill>
                <a:schemeClr val="dk1"/>
              </a:solidFill>
              <a:highlight>
                <a:srgbClr val="FFFFFF"/>
              </a:highlight>
            </a:endParaRPr>
          </a:p>
          <a:p>
            <a:pPr indent="-349250" lvl="1" marL="914400" rtl="0" algn="l">
              <a:spcBef>
                <a:spcPts val="0"/>
              </a:spcBef>
              <a:spcAft>
                <a:spcPts val="0"/>
              </a:spcAft>
              <a:buClr>
                <a:schemeClr val="dk1"/>
              </a:buClr>
              <a:buSzPts val="1900"/>
              <a:buAutoNum type="alphaLcPeriod"/>
            </a:pPr>
            <a:r>
              <a:rPr lang="en-GB" sz="1900">
                <a:solidFill>
                  <a:schemeClr val="dk1"/>
                </a:solidFill>
                <a:highlight>
                  <a:srgbClr val="FFFFFF"/>
                </a:highlight>
              </a:rPr>
              <a:t>Benefits of open access publishing</a:t>
            </a:r>
            <a:endParaRPr sz="1900">
              <a:solidFill>
                <a:schemeClr val="dk1"/>
              </a:solidFill>
              <a:highlight>
                <a:srgbClr val="FFFFFF"/>
              </a:highlight>
            </a:endParaRPr>
          </a:p>
          <a:p>
            <a:pPr indent="-349250" lvl="1" marL="914400" rtl="0" algn="l">
              <a:spcBef>
                <a:spcPts val="0"/>
              </a:spcBef>
              <a:spcAft>
                <a:spcPts val="0"/>
              </a:spcAft>
              <a:buClr>
                <a:schemeClr val="dk1"/>
              </a:buClr>
              <a:buSzPts val="1900"/>
              <a:buAutoNum type="alphaLcPeriod"/>
            </a:pPr>
            <a:r>
              <a:rPr lang="en-GB" sz="1900">
                <a:solidFill>
                  <a:schemeClr val="dk1"/>
                </a:solidFill>
                <a:highlight>
                  <a:srgbClr val="FFFFFF"/>
                </a:highlight>
              </a:rPr>
              <a:t>Examples of open access publishing journals and platforms</a:t>
            </a:r>
            <a:endParaRPr sz="1900">
              <a:solidFill>
                <a:schemeClr val="dk1"/>
              </a:solidFill>
              <a:highlight>
                <a:srgbClr val="FFFFFF"/>
              </a:highlight>
            </a:endParaRPr>
          </a:p>
          <a:p>
            <a:pPr indent="-349250" lvl="1" marL="914400" rtl="0" algn="l">
              <a:spcBef>
                <a:spcPts val="0"/>
              </a:spcBef>
              <a:spcAft>
                <a:spcPts val="0"/>
              </a:spcAft>
              <a:buClr>
                <a:schemeClr val="dk1"/>
              </a:buClr>
              <a:buSzPts val="1900"/>
              <a:buAutoNum type="alphaLcPeriod"/>
            </a:pPr>
            <a:r>
              <a:rPr lang="en-GB" sz="1900">
                <a:solidFill>
                  <a:schemeClr val="dk1"/>
                </a:solidFill>
                <a:highlight>
                  <a:srgbClr val="FFFFFF"/>
                </a:highlight>
              </a:rPr>
              <a:t>Types of outputs that can be published</a:t>
            </a:r>
            <a:endParaRPr sz="1900">
              <a:solidFill>
                <a:schemeClr val="dk1"/>
              </a:solidFill>
              <a:highlight>
                <a:srgbClr val="FFFFFF"/>
              </a:highlight>
            </a:endParaRPr>
          </a:p>
          <a:p>
            <a:pPr indent="-349250" lvl="0" marL="457200" rtl="0" algn="l">
              <a:spcBef>
                <a:spcPts val="0"/>
              </a:spcBef>
              <a:spcAft>
                <a:spcPts val="0"/>
              </a:spcAft>
              <a:buClr>
                <a:schemeClr val="dk1"/>
              </a:buClr>
              <a:buSzPts val="1900"/>
              <a:buAutoNum type="arabicPeriod"/>
            </a:pPr>
            <a:r>
              <a:rPr lang="en-GB" sz="1900">
                <a:solidFill>
                  <a:schemeClr val="dk1"/>
                </a:solidFill>
                <a:highlight>
                  <a:srgbClr val="FFFFFF"/>
                </a:highlight>
              </a:rPr>
              <a:t>Demonstrating open access publishing</a:t>
            </a:r>
            <a:endParaRPr sz="1900">
              <a:solidFill>
                <a:schemeClr val="dk1"/>
              </a:solidFill>
              <a:highlight>
                <a:srgbClr val="FFFFFF"/>
              </a:highlight>
            </a:endParaRPr>
          </a:p>
          <a:p>
            <a:pPr indent="-349250" lvl="1" marL="914400" rtl="0" algn="l">
              <a:spcBef>
                <a:spcPts val="0"/>
              </a:spcBef>
              <a:spcAft>
                <a:spcPts val="0"/>
              </a:spcAft>
              <a:buClr>
                <a:schemeClr val="dk1"/>
              </a:buClr>
              <a:buSzPts val="1900"/>
              <a:buAutoNum type="alphaLcPeriod"/>
            </a:pPr>
            <a:r>
              <a:rPr lang="en-GB" sz="1900">
                <a:solidFill>
                  <a:schemeClr val="dk1"/>
                </a:solidFill>
                <a:highlight>
                  <a:srgbClr val="FFFFFF"/>
                </a:highlight>
              </a:rPr>
              <a:t>Showing how a reproducible/fully open articles are published and all the different outputs that are linked to it and how to do this</a:t>
            </a:r>
            <a:endParaRPr sz="1900">
              <a:solidFill>
                <a:schemeClr val="dk1"/>
              </a:solidFill>
              <a:highlight>
                <a:srgbClr val="FFFFFF"/>
              </a:highlight>
            </a:endParaRPr>
          </a:p>
          <a:p>
            <a:pPr indent="-349250" lvl="0" marL="457200" rtl="0" algn="l">
              <a:spcBef>
                <a:spcPts val="0"/>
              </a:spcBef>
              <a:spcAft>
                <a:spcPts val="0"/>
              </a:spcAft>
              <a:buClr>
                <a:schemeClr val="dk1"/>
              </a:buClr>
              <a:buSzPts val="1900"/>
              <a:buAutoNum type="arabicPeriod"/>
            </a:pPr>
            <a:r>
              <a:rPr lang="en-GB" sz="1900">
                <a:solidFill>
                  <a:schemeClr val="dk1"/>
                </a:solidFill>
                <a:highlight>
                  <a:srgbClr val="FFFFFF"/>
                </a:highlight>
              </a:rPr>
              <a:t>Exercise - Discuss and explore open publishing giving examples of different articles that show how open publishing works. </a:t>
            </a:r>
            <a:endParaRPr sz="2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nvSpPr>
        <p:spPr>
          <a:xfrm>
            <a:off x="141475" y="889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accent4"/>
                </a:solidFill>
                <a:latin typeface="Oswald"/>
                <a:ea typeface="Oswald"/>
                <a:cs typeface="Oswald"/>
                <a:sym typeface="Oswald"/>
              </a:rPr>
              <a:t> Open access - what is it? </a:t>
            </a:r>
            <a:endParaRPr b="1" sz="3400">
              <a:solidFill>
                <a:schemeClr val="accent4"/>
              </a:solidFill>
              <a:latin typeface="Oswald"/>
              <a:ea typeface="Oswald"/>
              <a:cs typeface="Oswald"/>
              <a:sym typeface="Oswald"/>
            </a:endParaRPr>
          </a:p>
        </p:txBody>
      </p:sp>
      <p:sp>
        <p:nvSpPr>
          <p:cNvPr id="349" name="Google Shape;349;p34"/>
          <p:cNvSpPr txBox="1"/>
          <p:nvPr/>
        </p:nvSpPr>
        <p:spPr>
          <a:xfrm>
            <a:off x="178475" y="716675"/>
            <a:ext cx="8803800" cy="42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100">
                <a:solidFill>
                  <a:srgbClr val="FF00FF"/>
                </a:solidFill>
              </a:rPr>
              <a:t>Open access (OA)</a:t>
            </a:r>
            <a:r>
              <a:rPr lang="en-GB" sz="2100">
                <a:solidFill>
                  <a:schemeClr val="dk1"/>
                </a:solidFill>
              </a:rPr>
              <a:t> = research outputs are distributed online, free of cost or other access barriers.</a:t>
            </a:r>
            <a:endParaRPr sz="2100">
              <a:solidFill>
                <a:schemeClr val="dk1"/>
              </a:solidFill>
            </a:endParaRPr>
          </a:p>
          <a:p>
            <a:pPr indent="0" lvl="0" marL="0" rtl="0" algn="l">
              <a:lnSpc>
                <a:spcPct val="115000"/>
              </a:lnSpc>
              <a:spcBef>
                <a:spcPts val="1200"/>
              </a:spcBef>
              <a:spcAft>
                <a:spcPts val="0"/>
              </a:spcAft>
              <a:buNone/>
            </a:pPr>
            <a:r>
              <a:rPr b="1" lang="en-GB" sz="2100">
                <a:solidFill>
                  <a:schemeClr val="accent5"/>
                </a:solidFill>
              </a:rPr>
              <a:t>Gratis open access</a:t>
            </a:r>
            <a:r>
              <a:rPr lang="en-GB" sz="2100">
                <a:solidFill>
                  <a:srgbClr val="FFFFFF"/>
                </a:solidFill>
              </a:rPr>
              <a:t> </a:t>
            </a:r>
            <a:r>
              <a:rPr lang="en-GB" sz="2100">
                <a:solidFill>
                  <a:schemeClr val="dk1"/>
                </a:solidFill>
              </a:rPr>
              <a:t>= immediate, permanent online access and free for all on the web.</a:t>
            </a:r>
            <a:endParaRPr sz="2100">
              <a:solidFill>
                <a:schemeClr val="dk1"/>
              </a:solidFill>
            </a:endParaRPr>
          </a:p>
          <a:p>
            <a:pPr indent="0" lvl="0" marL="0" rtl="0" algn="l">
              <a:lnSpc>
                <a:spcPct val="115000"/>
              </a:lnSpc>
              <a:spcBef>
                <a:spcPts val="1200"/>
              </a:spcBef>
              <a:spcAft>
                <a:spcPts val="0"/>
              </a:spcAft>
              <a:buNone/>
            </a:pPr>
            <a:r>
              <a:rPr b="1" lang="en-GB" sz="2100">
                <a:solidFill>
                  <a:schemeClr val="accent1"/>
                </a:solidFill>
              </a:rPr>
              <a:t>Libre open access</a:t>
            </a:r>
            <a:r>
              <a:rPr lang="en-GB" sz="2100">
                <a:solidFill>
                  <a:srgbClr val="FF9900"/>
                </a:solidFill>
              </a:rPr>
              <a:t> </a:t>
            </a:r>
            <a:r>
              <a:rPr lang="en-GB" sz="2100">
                <a:solidFill>
                  <a:schemeClr val="dk1"/>
                </a:solidFill>
              </a:rPr>
              <a:t>= free of charge to access, plus under open license (free to re-use).</a:t>
            </a:r>
            <a:endParaRPr sz="2100">
              <a:solidFill>
                <a:schemeClr val="dk1"/>
              </a:solidFill>
            </a:endParaRPr>
          </a:p>
          <a:p>
            <a:pPr indent="-361950" lvl="0" marL="457200" rtl="0" algn="l">
              <a:lnSpc>
                <a:spcPct val="115000"/>
              </a:lnSpc>
              <a:spcBef>
                <a:spcPts val="1200"/>
              </a:spcBef>
              <a:spcAft>
                <a:spcPts val="0"/>
              </a:spcAft>
              <a:buClr>
                <a:schemeClr val="dk1"/>
              </a:buClr>
              <a:buSzPts val="2100"/>
              <a:buFont typeface="Arial"/>
              <a:buChar char="-"/>
            </a:pPr>
            <a:r>
              <a:rPr lang="en-GB" sz="2100">
                <a:solidFill>
                  <a:schemeClr val="dk1"/>
                </a:solidFill>
              </a:rPr>
              <a:t>Focus on peer reviewed research articles</a:t>
            </a:r>
            <a:endParaRPr sz="2100">
              <a:solidFill>
                <a:schemeClr val="dk1"/>
              </a:solidFill>
            </a:endParaRPr>
          </a:p>
          <a:p>
            <a:pPr indent="-361950" lvl="0" marL="457200" rtl="0" algn="l">
              <a:lnSpc>
                <a:spcPct val="115000"/>
              </a:lnSpc>
              <a:spcBef>
                <a:spcPts val="0"/>
              </a:spcBef>
              <a:spcAft>
                <a:spcPts val="0"/>
              </a:spcAft>
              <a:buClr>
                <a:schemeClr val="dk1"/>
              </a:buClr>
              <a:buSzPts val="2100"/>
              <a:buFont typeface="Arial"/>
              <a:buChar char="-"/>
            </a:pPr>
            <a:r>
              <a:rPr lang="en-GB" sz="2100">
                <a:solidFill>
                  <a:schemeClr val="dk1"/>
                </a:solidFill>
              </a:rPr>
              <a:t>Also other publications types - books, conference papers, theses, research reports, and more.</a:t>
            </a:r>
            <a:endParaRPr sz="2100">
              <a:solidFill>
                <a:schemeClr val="dk1"/>
              </a:solidFill>
            </a:endParaRPr>
          </a:p>
          <a:p>
            <a:pPr indent="-361950" lvl="0" marL="457200" rtl="0" algn="l">
              <a:lnSpc>
                <a:spcPct val="115000"/>
              </a:lnSpc>
              <a:spcBef>
                <a:spcPts val="0"/>
              </a:spcBef>
              <a:spcAft>
                <a:spcPts val="0"/>
              </a:spcAft>
              <a:buClr>
                <a:schemeClr val="dk1"/>
              </a:buClr>
              <a:buSzPts val="2100"/>
              <a:buFont typeface="Arial"/>
              <a:buChar char="-"/>
            </a:pPr>
            <a:r>
              <a:rPr lang="en-GB" sz="2100">
                <a:solidFill>
                  <a:schemeClr val="dk1"/>
                </a:solidFill>
              </a:rPr>
              <a:t>Other outputs too! - data, software, blogs, podcast, etc</a:t>
            </a:r>
            <a:endParaRPr sz="2100">
              <a:solidFill>
                <a:schemeClr val="dk1"/>
              </a:solidFill>
            </a:endParaRPr>
          </a:p>
          <a:p>
            <a:pPr indent="0" lvl="0" marL="0" rtl="0" algn="l">
              <a:lnSpc>
                <a:spcPct val="115000"/>
              </a:lnSpc>
              <a:spcBef>
                <a:spcPts val="1200"/>
              </a:spcBef>
              <a:spcAft>
                <a:spcPts val="1200"/>
              </a:spcAft>
              <a:buNone/>
            </a:pPr>
            <a:r>
              <a:t/>
            </a:r>
            <a:endParaRPr sz="21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nvSpPr>
        <p:spPr>
          <a:xfrm>
            <a:off x="199550" y="897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accent4"/>
                </a:solidFill>
                <a:latin typeface="Oswald"/>
                <a:ea typeface="Oswald"/>
                <a:cs typeface="Oswald"/>
                <a:sym typeface="Oswald"/>
              </a:rPr>
              <a:t>Not only research articles! </a:t>
            </a:r>
            <a:endParaRPr b="1" sz="3400">
              <a:solidFill>
                <a:schemeClr val="accent4"/>
              </a:solidFill>
              <a:latin typeface="Oswald"/>
              <a:ea typeface="Oswald"/>
              <a:cs typeface="Oswald"/>
              <a:sym typeface="Oswald"/>
            </a:endParaRPr>
          </a:p>
        </p:txBody>
      </p:sp>
      <p:sp>
        <p:nvSpPr>
          <p:cNvPr id="355" name="Google Shape;355;p35"/>
          <p:cNvSpPr/>
          <p:nvPr/>
        </p:nvSpPr>
        <p:spPr>
          <a:xfrm>
            <a:off x="149750" y="897900"/>
            <a:ext cx="1820700" cy="886800"/>
          </a:xfrm>
          <a:prstGeom prst="homePlate">
            <a:avLst>
              <a:gd fmla="val 50000" name="adj"/>
            </a:avLst>
          </a:prstGeom>
          <a:solidFill>
            <a:srgbClr val="FFFF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FF0000"/>
                </a:solidFill>
              </a:rPr>
              <a:t>Project ideas/design</a:t>
            </a:r>
            <a:endParaRPr b="1" sz="1800">
              <a:solidFill>
                <a:srgbClr val="FF0000"/>
              </a:solidFill>
            </a:endParaRPr>
          </a:p>
        </p:txBody>
      </p:sp>
      <p:sp>
        <p:nvSpPr>
          <p:cNvPr id="356" name="Google Shape;356;p35"/>
          <p:cNvSpPr/>
          <p:nvPr/>
        </p:nvSpPr>
        <p:spPr>
          <a:xfrm>
            <a:off x="1982700" y="897900"/>
            <a:ext cx="1770900" cy="886800"/>
          </a:xfrm>
          <a:prstGeom prst="homePlate">
            <a:avLst>
              <a:gd fmla="val 50000" name="adj"/>
            </a:avLst>
          </a:prstGeom>
          <a:solidFill>
            <a:srgbClr val="FFFFFF"/>
          </a:solid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FF9900"/>
                </a:solidFill>
              </a:rPr>
              <a:t>Data collection</a:t>
            </a:r>
            <a:endParaRPr b="1" sz="1800">
              <a:solidFill>
                <a:srgbClr val="FF9900"/>
              </a:solidFill>
            </a:endParaRPr>
          </a:p>
        </p:txBody>
      </p:sp>
      <p:sp>
        <p:nvSpPr>
          <p:cNvPr id="357" name="Google Shape;357;p35"/>
          <p:cNvSpPr/>
          <p:nvPr/>
        </p:nvSpPr>
        <p:spPr>
          <a:xfrm>
            <a:off x="3789350" y="934000"/>
            <a:ext cx="1820700" cy="886800"/>
          </a:xfrm>
          <a:prstGeom prst="homePlate">
            <a:avLst>
              <a:gd fmla="val 50000" name="adj"/>
            </a:avLst>
          </a:prstGeom>
          <a:solidFill>
            <a:srgbClr val="FFFFFF"/>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F1C232"/>
                </a:solidFill>
              </a:rPr>
              <a:t>Data analysis</a:t>
            </a:r>
            <a:endParaRPr b="1" sz="1800">
              <a:solidFill>
                <a:srgbClr val="F1C232"/>
              </a:solidFill>
            </a:endParaRPr>
          </a:p>
        </p:txBody>
      </p:sp>
      <p:sp>
        <p:nvSpPr>
          <p:cNvPr id="358" name="Google Shape;358;p35"/>
          <p:cNvSpPr/>
          <p:nvPr/>
        </p:nvSpPr>
        <p:spPr>
          <a:xfrm>
            <a:off x="5645125" y="897900"/>
            <a:ext cx="1770900" cy="886800"/>
          </a:xfrm>
          <a:prstGeom prst="homePlate">
            <a:avLst>
              <a:gd fmla="val 50000" name="adj"/>
            </a:avLst>
          </a:prstGeom>
          <a:solidFill>
            <a:srgbClr val="FFFFFF"/>
          </a:solid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00FF00"/>
                </a:solidFill>
              </a:rPr>
              <a:t>Reporting</a:t>
            </a:r>
            <a:endParaRPr b="1" sz="1800">
              <a:solidFill>
                <a:srgbClr val="00FF00"/>
              </a:solidFill>
            </a:endParaRPr>
          </a:p>
        </p:txBody>
      </p:sp>
      <p:sp>
        <p:nvSpPr>
          <p:cNvPr id="359" name="Google Shape;359;p35"/>
          <p:cNvSpPr/>
          <p:nvPr/>
        </p:nvSpPr>
        <p:spPr>
          <a:xfrm>
            <a:off x="7437000" y="897900"/>
            <a:ext cx="1707000" cy="886800"/>
          </a:xfrm>
          <a:prstGeom prst="homePlate">
            <a:avLst>
              <a:gd fmla="val 50000" name="adj"/>
            </a:avLst>
          </a:prstGeom>
          <a:solidFill>
            <a:srgbClr val="FFFFFF"/>
          </a:solid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rgbClr val="9900FF"/>
                </a:solidFill>
              </a:rPr>
              <a:t>Review</a:t>
            </a:r>
            <a:endParaRPr b="1" sz="1800">
              <a:solidFill>
                <a:srgbClr val="9900FF"/>
              </a:solidFill>
            </a:endParaRPr>
          </a:p>
        </p:txBody>
      </p:sp>
      <p:sp>
        <p:nvSpPr>
          <p:cNvPr id="360" name="Google Shape;360;p35"/>
          <p:cNvSpPr txBox="1"/>
          <p:nvPr/>
        </p:nvSpPr>
        <p:spPr>
          <a:xfrm>
            <a:off x="149750" y="1820800"/>
            <a:ext cx="1540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0000"/>
                </a:solidFill>
              </a:rPr>
              <a:t>Open-source project</a:t>
            </a:r>
            <a:endParaRPr sz="1800">
              <a:solidFill>
                <a:srgbClr val="FF0000"/>
              </a:solidFill>
            </a:endParaRPr>
          </a:p>
        </p:txBody>
      </p:sp>
      <p:sp>
        <p:nvSpPr>
          <p:cNvPr id="361" name="Google Shape;361;p35"/>
          <p:cNvSpPr txBox="1"/>
          <p:nvPr/>
        </p:nvSpPr>
        <p:spPr>
          <a:xfrm>
            <a:off x="167600" y="2940350"/>
            <a:ext cx="17709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0000"/>
                </a:solidFill>
              </a:rPr>
              <a:t>Pre-registration report</a:t>
            </a:r>
            <a:endParaRPr sz="1800">
              <a:solidFill>
                <a:srgbClr val="FF0000"/>
              </a:solidFill>
            </a:endParaRPr>
          </a:p>
        </p:txBody>
      </p:sp>
      <p:sp>
        <p:nvSpPr>
          <p:cNvPr id="362" name="Google Shape;362;p35"/>
          <p:cNvSpPr txBox="1"/>
          <p:nvPr/>
        </p:nvSpPr>
        <p:spPr>
          <a:xfrm>
            <a:off x="199550" y="3644375"/>
            <a:ext cx="1707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0000"/>
                </a:solidFill>
              </a:rPr>
              <a:t>Open peer review</a:t>
            </a:r>
            <a:endParaRPr sz="1800">
              <a:solidFill>
                <a:srgbClr val="FF0000"/>
              </a:solidFill>
            </a:endParaRPr>
          </a:p>
        </p:txBody>
      </p:sp>
      <p:sp>
        <p:nvSpPr>
          <p:cNvPr id="363" name="Google Shape;363;p35"/>
          <p:cNvSpPr txBox="1"/>
          <p:nvPr/>
        </p:nvSpPr>
        <p:spPr>
          <a:xfrm>
            <a:off x="199550" y="4363200"/>
            <a:ext cx="2128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0000"/>
                </a:solidFill>
              </a:rPr>
              <a:t>Academic social media</a:t>
            </a:r>
            <a:endParaRPr sz="1800">
              <a:solidFill>
                <a:srgbClr val="FF0000"/>
              </a:solidFill>
            </a:endParaRPr>
          </a:p>
        </p:txBody>
      </p:sp>
      <p:sp>
        <p:nvSpPr>
          <p:cNvPr id="364" name="Google Shape;364;p35"/>
          <p:cNvSpPr txBox="1"/>
          <p:nvPr/>
        </p:nvSpPr>
        <p:spPr>
          <a:xfrm>
            <a:off x="49975" y="2571750"/>
            <a:ext cx="2228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0000"/>
                </a:solidFill>
              </a:rPr>
              <a:t>Funding application</a:t>
            </a:r>
            <a:endParaRPr sz="1800">
              <a:solidFill>
                <a:srgbClr val="FF0000"/>
              </a:solidFill>
            </a:endParaRPr>
          </a:p>
        </p:txBody>
      </p:sp>
      <p:sp>
        <p:nvSpPr>
          <p:cNvPr id="365" name="Google Shape;365;p35"/>
          <p:cNvSpPr txBox="1"/>
          <p:nvPr/>
        </p:nvSpPr>
        <p:spPr>
          <a:xfrm>
            <a:off x="1928700" y="1903175"/>
            <a:ext cx="2128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9900"/>
                </a:solidFill>
              </a:rPr>
              <a:t>Training materials</a:t>
            </a:r>
            <a:endParaRPr sz="1800">
              <a:solidFill>
                <a:srgbClr val="FF9900"/>
              </a:solidFill>
            </a:endParaRPr>
          </a:p>
        </p:txBody>
      </p:sp>
      <p:sp>
        <p:nvSpPr>
          <p:cNvPr id="366" name="Google Shape;366;p35"/>
          <p:cNvSpPr txBox="1"/>
          <p:nvPr/>
        </p:nvSpPr>
        <p:spPr>
          <a:xfrm>
            <a:off x="1995325" y="23409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9900"/>
                </a:solidFill>
              </a:rPr>
              <a:t>Citizen science</a:t>
            </a:r>
            <a:endParaRPr sz="1800">
              <a:solidFill>
                <a:srgbClr val="FF9900"/>
              </a:solidFill>
            </a:endParaRPr>
          </a:p>
        </p:txBody>
      </p:sp>
      <p:sp>
        <p:nvSpPr>
          <p:cNvPr id="367" name="Google Shape;367;p35"/>
          <p:cNvSpPr txBox="1"/>
          <p:nvPr/>
        </p:nvSpPr>
        <p:spPr>
          <a:xfrm>
            <a:off x="2046600" y="2843100"/>
            <a:ext cx="18777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9900"/>
                </a:solidFill>
              </a:rPr>
              <a:t>Blogs, videos, website</a:t>
            </a:r>
            <a:endParaRPr sz="1800">
              <a:solidFill>
                <a:srgbClr val="FF9900"/>
              </a:solidFill>
            </a:endParaRPr>
          </a:p>
        </p:txBody>
      </p:sp>
      <p:sp>
        <p:nvSpPr>
          <p:cNvPr id="368" name="Google Shape;368;p35"/>
          <p:cNvSpPr txBox="1"/>
          <p:nvPr/>
        </p:nvSpPr>
        <p:spPr>
          <a:xfrm>
            <a:off x="2046625" y="3605575"/>
            <a:ext cx="1944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9900"/>
                </a:solidFill>
              </a:rPr>
              <a:t>Open field notes/ lab book</a:t>
            </a:r>
            <a:endParaRPr sz="1800">
              <a:solidFill>
                <a:srgbClr val="FF9900"/>
              </a:solidFill>
            </a:endParaRPr>
          </a:p>
        </p:txBody>
      </p:sp>
      <p:sp>
        <p:nvSpPr>
          <p:cNvPr id="369" name="Google Shape;369;p35"/>
          <p:cNvSpPr txBox="1"/>
          <p:nvPr/>
        </p:nvSpPr>
        <p:spPr>
          <a:xfrm>
            <a:off x="2074550" y="4247100"/>
            <a:ext cx="2128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F9900"/>
                </a:solidFill>
              </a:rPr>
              <a:t>Talks to wider community groups</a:t>
            </a:r>
            <a:endParaRPr sz="1800">
              <a:solidFill>
                <a:srgbClr val="FF9900"/>
              </a:solidFill>
            </a:endParaRPr>
          </a:p>
        </p:txBody>
      </p:sp>
      <p:sp>
        <p:nvSpPr>
          <p:cNvPr id="370" name="Google Shape;370;p35"/>
          <p:cNvSpPr txBox="1"/>
          <p:nvPr/>
        </p:nvSpPr>
        <p:spPr>
          <a:xfrm>
            <a:off x="3924150" y="1923750"/>
            <a:ext cx="17070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1C232"/>
                </a:solidFill>
              </a:rPr>
              <a:t>Data + Metadata in open repository</a:t>
            </a:r>
            <a:endParaRPr sz="1800">
              <a:solidFill>
                <a:srgbClr val="F1C232"/>
              </a:solidFill>
            </a:endParaRPr>
          </a:p>
        </p:txBody>
      </p:sp>
      <p:sp>
        <p:nvSpPr>
          <p:cNvPr id="371" name="Google Shape;371;p35"/>
          <p:cNvSpPr txBox="1"/>
          <p:nvPr/>
        </p:nvSpPr>
        <p:spPr>
          <a:xfrm>
            <a:off x="3990913" y="3294000"/>
            <a:ext cx="13572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1C232"/>
                </a:solidFill>
              </a:rPr>
              <a:t>Open code</a:t>
            </a:r>
            <a:endParaRPr sz="1800">
              <a:solidFill>
                <a:srgbClr val="F1C232"/>
              </a:solidFill>
            </a:endParaRPr>
          </a:p>
        </p:txBody>
      </p:sp>
      <p:sp>
        <p:nvSpPr>
          <p:cNvPr id="372" name="Google Shape;372;p35"/>
          <p:cNvSpPr txBox="1"/>
          <p:nvPr/>
        </p:nvSpPr>
        <p:spPr>
          <a:xfrm>
            <a:off x="3990925" y="3810550"/>
            <a:ext cx="1357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1C232"/>
                </a:solidFill>
              </a:rPr>
              <a:t>Pre-print/</a:t>
            </a:r>
            <a:endParaRPr sz="1800">
              <a:solidFill>
                <a:srgbClr val="F1C232"/>
              </a:solidFill>
            </a:endParaRPr>
          </a:p>
          <a:p>
            <a:pPr indent="0" lvl="0" marL="0" rtl="0" algn="l">
              <a:lnSpc>
                <a:spcPct val="115000"/>
              </a:lnSpc>
              <a:spcBef>
                <a:spcPts val="0"/>
              </a:spcBef>
              <a:spcAft>
                <a:spcPts val="0"/>
              </a:spcAft>
              <a:buNone/>
            </a:pPr>
            <a:r>
              <a:rPr lang="en-GB" sz="1800">
                <a:solidFill>
                  <a:srgbClr val="F1C232"/>
                </a:solidFill>
              </a:rPr>
              <a:t>post-print</a:t>
            </a:r>
            <a:endParaRPr sz="1800">
              <a:solidFill>
                <a:srgbClr val="F1C232"/>
              </a:solidFill>
            </a:endParaRPr>
          </a:p>
        </p:txBody>
      </p:sp>
      <p:sp>
        <p:nvSpPr>
          <p:cNvPr id="373" name="Google Shape;373;p35"/>
          <p:cNvSpPr txBox="1"/>
          <p:nvPr/>
        </p:nvSpPr>
        <p:spPr>
          <a:xfrm>
            <a:off x="5442800" y="1975688"/>
            <a:ext cx="22725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00FF00"/>
                </a:solidFill>
              </a:rPr>
              <a:t>OA research paper / </a:t>
            </a:r>
            <a:endParaRPr sz="1800">
              <a:solidFill>
                <a:srgbClr val="00FF00"/>
              </a:solidFill>
            </a:endParaRPr>
          </a:p>
          <a:p>
            <a:pPr indent="0" lvl="0" marL="0" rtl="0" algn="l">
              <a:lnSpc>
                <a:spcPct val="115000"/>
              </a:lnSpc>
              <a:spcBef>
                <a:spcPts val="0"/>
              </a:spcBef>
              <a:spcAft>
                <a:spcPts val="0"/>
              </a:spcAft>
              <a:buNone/>
            </a:pPr>
            <a:r>
              <a:rPr lang="en-GB" sz="1800">
                <a:solidFill>
                  <a:srgbClr val="00FF00"/>
                </a:solidFill>
              </a:rPr>
              <a:t>data paper</a:t>
            </a:r>
            <a:endParaRPr sz="1800">
              <a:solidFill>
                <a:srgbClr val="00FF00"/>
              </a:solidFill>
            </a:endParaRPr>
          </a:p>
        </p:txBody>
      </p:sp>
      <p:sp>
        <p:nvSpPr>
          <p:cNvPr id="374" name="Google Shape;374;p35"/>
          <p:cNvSpPr txBox="1"/>
          <p:nvPr/>
        </p:nvSpPr>
        <p:spPr>
          <a:xfrm>
            <a:off x="5488200" y="2843100"/>
            <a:ext cx="1944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00FF00"/>
                </a:solidFill>
              </a:rPr>
              <a:t>Blogs / lay summaries</a:t>
            </a:r>
            <a:endParaRPr sz="1800">
              <a:solidFill>
                <a:srgbClr val="00FF00"/>
              </a:solidFill>
            </a:endParaRPr>
          </a:p>
        </p:txBody>
      </p:sp>
      <p:sp>
        <p:nvSpPr>
          <p:cNvPr id="375" name="Google Shape;375;p35"/>
          <p:cNvSpPr txBox="1"/>
          <p:nvPr/>
        </p:nvSpPr>
        <p:spPr>
          <a:xfrm>
            <a:off x="4060982" y="4645700"/>
            <a:ext cx="2128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F1C232"/>
                </a:solidFill>
              </a:rPr>
              <a:t>Conference talks</a:t>
            </a:r>
            <a:endParaRPr sz="1800">
              <a:solidFill>
                <a:srgbClr val="F1C232"/>
              </a:solidFill>
            </a:endParaRPr>
          </a:p>
        </p:txBody>
      </p:sp>
      <p:sp>
        <p:nvSpPr>
          <p:cNvPr id="376" name="Google Shape;376;p35"/>
          <p:cNvSpPr txBox="1"/>
          <p:nvPr/>
        </p:nvSpPr>
        <p:spPr>
          <a:xfrm>
            <a:off x="5488202" y="3603325"/>
            <a:ext cx="1593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00FF00"/>
                </a:solidFill>
              </a:rPr>
              <a:t>Research compendium</a:t>
            </a:r>
            <a:endParaRPr sz="1800">
              <a:solidFill>
                <a:srgbClr val="00FF00"/>
              </a:solidFill>
            </a:endParaRPr>
          </a:p>
        </p:txBody>
      </p:sp>
      <p:sp>
        <p:nvSpPr>
          <p:cNvPr id="377" name="Google Shape;377;p35"/>
          <p:cNvSpPr txBox="1"/>
          <p:nvPr/>
        </p:nvSpPr>
        <p:spPr>
          <a:xfrm>
            <a:off x="7715300" y="1903175"/>
            <a:ext cx="1357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9900FF"/>
                </a:solidFill>
              </a:rPr>
              <a:t>Open peer review</a:t>
            </a:r>
            <a:endParaRPr sz="1800">
              <a:solidFill>
                <a:srgbClr val="9900FF"/>
              </a:solidFill>
            </a:endParaRPr>
          </a:p>
        </p:txBody>
      </p:sp>
      <p:sp>
        <p:nvSpPr>
          <p:cNvPr id="378" name="Google Shape;378;p35"/>
          <p:cNvSpPr txBox="1"/>
          <p:nvPr/>
        </p:nvSpPr>
        <p:spPr>
          <a:xfrm>
            <a:off x="7616800" y="2683475"/>
            <a:ext cx="13572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9900FF"/>
                </a:solidFill>
              </a:rPr>
              <a:t>Community review</a:t>
            </a:r>
            <a:endParaRPr sz="1800">
              <a:solidFill>
                <a:srgbClr val="9900FF"/>
              </a:solidFill>
            </a:endParaRPr>
          </a:p>
        </p:txBody>
      </p:sp>
      <p:sp>
        <p:nvSpPr>
          <p:cNvPr id="379" name="Google Shape;379;p35"/>
          <p:cNvSpPr txBox="1"/>
          <p:nvPr/>
        </p:nvSpPr>
        <p:spPr>
          <a:xfrm>
            <a:off x="7489225" y="3491950"/>
            <a:ext cx="17070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800">
                <a:solidFill>
                  <a:srgbClr val="9900FF"/>
                </a:solidFill>
              </a:rPr>
              <a:t>Talks and training to wider community</a:t>
            </a:r>
            <a:endParaRPr sz="1800">
              <a:solidFill>
                <a:srgbClr val="99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6"/>
          <p:cNvSpPr txBox="1"/>
          <p:nvPr/>
        </p:nvSpPr>
        <p:spPr>
          <a:xfrm>
            <a:off x="100575" y="1305600"/>
            <a:ext cx="2886300" cy="17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GB" sz="3025">
                <a:solidFill>
                  <a:schemeClr val="dk1"/>
                </a:solidFill>
              </a:rPr>
              <a:t>The carrots for increasing accessibility </a:t>
            </a:r>
            <a:endParaRPr b="1" sz="3025">
              <a:solidFill>
                <a:schemeClr val="dk1"/>
              </a:solidFill>
            </a:endParaRPr>
          </a:p>
        </p:txBody>
      </p:sp>
      <p:sp>
        <p:nvSpPr>
          <p:cNvPr id="385" name="Google Shape;385;p36"/>
          <p:cNvSpPr txBox="1"/>
          <p:nvPr/>
        </p:nvSpPr>
        <p:spPr>
          <a:xfrm rot="-785049">
            <a:off x="2665508" y="697100"/>
            <a:ext cx="5324635" cy="63113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rgbClr val="FF0000"/>
                </a:solidFill>
              </a:rPr>
              <a:t>Visibility and discoverability</a:t>
            </a:r>
            <a:endParaRPr b="1" sz="2900">
              <a:solidFill>
                <a:srgbClr val="FF0000"/>
              </a:solidFill>
            </a:endParaRPr>
          </a:p>
        </p:txBody>
      </p:sp>
      <p:sp>
        <p:nvSpPr>
          <p:cNvPr id="386" name="Google Shape;386;p36"/>
          <p:cNvSpPr txBox="1"/>
          <p:nvPr/>
        </p:nvSpPr>
        <p:spPr>
          <a:xfrm rot="-608678">
            <a:off x="2911263" y="1265604"/>
            <a:ext cx="6112969" cy="63113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rgbClr val="FF9900"/>
                </a:solidFill>
              </a:rPr>
              <a:t>Transparency -&gt; Reproducibility</a:t>
            </a:r>
            <a:endParaRPr b="1" sz="2900">
              <a:solidFill>
                <a:srgbClr val="FF9900"/>
              </a:solidFill>
            </a:endParaRPr>
          </a:p>
        </p:txBody>
      </p:sp>
      <p:sp>
        <p:nvSpPr>
          <p:cNvPr id="387" name="Google Shape;387;p36"/>
          <p:cNvSpPr txBox="1"/>
          <p:nvPr/>
        </p:nvSpPr>
        <p:spPr>
          <a:xfrm rot="-254108">
            <a:off x="3310720" y="2874689"/>
            <a:ext cx="4529468" cy="63116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rgbClr val="00FF00"/>
                </a:solidFill>
              </a:rPr>
              <a:t>Sustainability</a:t>
            </a:r>
            <a:endParaRPr b="1" sz="2900">
              <a:solidFill>
                <a:srgbClr val="00FF00"/>
              </a:solidFill>
            </a:endParaRPr>
          </a:p>
        </p:txBody>
      </p:sp>
      <p:sp>
        <p:nvSpPr>
          <p:cNvPr id="388" name="Google Shape;388;p36"/>
          <p:cNvSpPr txBox="1"/>
          <p:nvPr/>
        </p:nvSpPr>
        <p:spPr>
          <a:xfrm rot="-359265">
            <a:off x="3442723" y="3471872"/>
            <a:ext cx="4529512" cy="63099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rgbClr val="00FFFF"/>
                </a:solidFill>
              </a:rPr>
              <a:t>Inclusivity</a:t>
            </a:r>
            <a:endParaRPr b="1" sz="2900">
              <a:solidFill>
                <a:srgbClr val="00FFFF"/>
              </a:solidFill>
            </a:endParaRPr>
          </a:p>
        </p:txBody>
      </p:sp>
      <p:sp>
        <p:nvSpPr>
          <p:cNvPr id="389" name="Google Shape;389;p36"/>
          <p:cNvSpPr txBox="1"/>
          <p:nvPr/>
        </p:nvSpPr>
        <p:spPr>
          <a:xfrm rot="-206186">
            <a:off x="3559296" y="4181761"/>
            <a:ext cx="4529444" cy="63113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rgbClr val="FF00FF"/>
                </a:solidFill>
              </a:rPr>
              <a:t>Diversity</a:t>
            </a:r>
            <a:endParaRPr b="1" sz="2900">
              <a:solidFill>
                <a:srgbClr val="FF00FF"/>
              </a:solidFill>
            </a:endParaRPr>
          </a:p>
        </p:txBody>
      </p:sp>
      <p:sp>
        <p:nvSpPr>
          <p:cNvPr id="390" name="Google Shape;390;p36"/>
          <p:cNvSpPr txBox="1"/>
          <p:nvPr/>
        </p:nvSpPr>
        <p:spPr>
          <a:xfrm rot="-409560">
            <a:off x="3120221" y="2101956"/>
            <a:ext cx="5818040" cy="631172"/>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rgbClr val="FFFF00"/>
                </a:solidFill>
              </a:rPr>
              <a:t>Validation -&gt; research quality</a:t>
            </a:r>
            <a:endParaRPr b="1" sz="2900">
              <a:solidFill>
                <a:srgbClr val="FFFF00"/>
              </a:solidFill>
            </a:endParaRPr>
          </a:p>
        </p:txBody>
      </p:sp>
      <p:pic>
        <p:nvPicPr>
          <p:cNvPr id="391" name="Google Shape;391;p36"/>
          <p:cNvPicPr preferRelativeResize="0"/>
          <p:nvPr/>
        </p:nvPicPr>
        <p:blipFill>
          <a:blip r:embed="rId3">
            <a:alphaModFix/>
          </a:blip>
          <a:stretch>
            <a:fillRect/>
          </a:stretch>
        </p:blipFill>
        <p:spPr>
          <a:xfrm>
            <a:off x="434975" y="3008725"/>
            <a:ext cx="1559350" cy="1559350"/>
          </a:xfrm>
          <a:prstGeom prst="rect">
            <a:avLst/>
          </a:prstGeom>
          <a:noFill/>
          <a:ln>
            <a:noFill/>
          </a:ln>
        </p:spPr>
      </p:pic>
      <p:sp>
        <p:nvSpPr>
          <p:cNvPr id="392" name="Google Shape;392;p36"/>
          <p:cNvSpPr txBox="1"/>
          <p:nvPr/>
        </p:nvSpPr>
        <p:spPr>
          <a:xfrm>
            <a:off x="86825" y="100850"/>
            <a:ext cx="8520600" cy="571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b="1" lang="en-GB" sz="3609">
                <a:solidFill>
                  <a:schemeClr val="accent4"/>
                </a:solidFill>
              </a:rPr>
              <a:t>Why Open access?</a:t>
            </a:r>
            <a:endParaRPr b="1" sz="3325">
              <a:solidFill>
                <a:schemeClr val="accent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7"/>
          <p:cNvSpPr txBox="1"/>
          <p:nvPr/>
        </p:nvSpPr>
        <p:spPr>
          <a:xfrm>
            <a:off x="253350" y="1532475"/>
            <a:ext cx="2691000" cy="235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GB" sz="3025">
                <a:solidFill>
                  <a:schemeClr val="dk1"/>
                </a:solidFill>
              </a:rPr>
              <a:t>The sticks for increasing accessibility </a:t>
            </a:r>
            <a:endParaRPr b="1" sz="3025">
              <a:solidFill>
                <a:schemeClr val="dk1"/>
              </a:solidFill>
            </a:endParaRPr>
          </a:p>
        </p:txBody>
      </p:sp>
      <p:pic>
        <p:nvPicPr>
          <p:cNvPr id="398" name="Google Shape;398;p37"/>
          <p:cNvPicPr preferRelativeResize="0"/>
          <p:nvPr/>
        </p:nvPicPr>
        <p:blipFill>
          <a:blip r:embed="rId3">
            <a:alphaModFix/>
          </a:blip>
          <a:stretch>
            <a:fillRect/>
          </a:stretch>
        </p:blipFill>
        <p:spPr>
          <a:xfrm>
            <a:off x="6136450" y="602900"/>
            <a:ext cx="3344375" cy="4034050"/>
          </a:xfrm>
          <a:prstGeom prst="rect">
            <a:avLst/>
          </a:prstGeom>
          <a:noFill/>
          <a:ln>
            <a:noFill/>
          </a:ln>
        </p:spPr>
      </p:pic>
      <p:sp>
        <p:nvSpPr>
          <p:cNvPr id="399" name="Google Shape;399;p37"/>
          <p:cNvSpPr/>
          <p:nvPr/>
        </p:nvSpPr>
        <p:spPr>
          <a:xfrm>
            <a:off x="3226500" y="733600"/>
            <a:ext cx="2691000" cy="1112100"/>
          </a:xfrm>
          <a:prstGeom prst="wedgeRoundRectCallout">
            <a:avLst>
              <a:gd fmla="val 90239" name="adj1"/>
              <a:gd fmla="val 51000" name="adj2"/>
              <a:gd fmla="val 0" name="adj3"/>
            </a:avLst>
          </a:prstGeom>
          <a:solidFill>
            <a:srgbClr val="FFFF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solidFill>
                  <a:srgbClr val="FF0000"/>
                </a:solidFill>
              </a:rPr>
              <a:t>Funders require open access</a:t>
            </a:r>
            <a:endParaRPr b="1" sz="2400">
              <a:solidFill>
                <a:srgbClr val="274E13"/>
              </a:solidFill>
            </a:endParaRPr>
          </a:p>
        </p:txBody>
      </p:sp>
      <p:sp>
        <p:nvSpPr>
          <p:cNvPr id="400" name="Google Shape;400;p37"/>
          <p:cNvSpPr txBox="1"/>
          <p:nvPr/>
        </p:nvSpPr>
        <p:spPr>
          <a:xfrm>
            <a:off x="86825" y="100850"/>
            <a:ext cx="8520600" cy="571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b="1" lang="en-GB" sz="3609">
                <a:solidFill>
                  <a:schemeClr val="accent4"/>
                </a:solidFill>
              </a:rPr>
              <a:t>Why Open access?</a:t>
            </a:r>
            <a:endParaRPr b="1" sz="3325">
              <a:solidFill>
                <a:schemeClr val="accent4"/>
              </a:solidFill>
            </a:endParaRPr>
          </a:p>
        </p:txBody>
      </p:sp>
      <p:sp>
        <p:nvSpPr>
          <p:cNvPr id="401" name="Google Shape;401;p37"/>
          <p:cNvSpPr txBox="1"/>
          <p:nvPr/>
        </p:nvSpPr>
        <p:spPr>
          <a:xfrm>
            <a:off x="4377400" y="2521000"/>
            <a:ext cx="34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2" name="Google Shape;402;p37"/>
          <p:cNvSpPr txBox="1"/>
          <p:nvPr/>
        </p:nvSpPr>
        <p:spPr>
          <a:xfrm>
            <a:off x="3033650" y="1906950"/>
            <a:ext cx="4000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t>New! Open access policies</a:t>
            </a:r>
            <a:r>
              <a:rPr lang="en-GB" sz="1600"/>
              <a:t> of funders are increasingly requiring articles and other research outputs to be open access.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GB" sz="1600"/>
              <a:t>UK Research and Innovation </a:t>
            </a:r>
            <a:endParaRPr sz="1600"/>
          </a:p>
          <a:p>
            <a:pPr indent="-330200" lvl="0" marL="457200" rtl="0" algn="l">
              <a:spcBef>
                <a:spcPts val="0"/>
              </a:spcBef>
              <a:spcAft>
                <a:spcPts val="0"/>
              </a:spcAft>
              <a:buSzPts val="1600"/>
              <a:buChar char="●"/>
            </a:pPr>
            <a:r>
              <a:rPr lang="en-GB" sz="1600"/>
              <a:t>European Research Council </a:t>
            </a:r>
            <a:endParaRPr sz="1600"/>
          </a:p>
          <a:p>
            <a:pPr indent="-330200" lvl="0" marL="457200" rtl="0" algn="l">
              <a:spcBef>
                <a:spcPts val="0"/>
              </a:spcBef>
              <a:spcAft>
                <a:spcPts val="0"/>
              </a:spcAft>
              <a:buSzPts val="1600"/>
              <a:buChar char="●"/>
            </a:pPr>
            <a:r>
              <a:rPr lang="en-GB" sz="1600"/>
              <a:t>National Science Foundation, USA</a:t>
            </a:r>
            <a:endParaRPr sz="1600"/>
          </a:p>
          <a:p>
            <a:pPr indent="-330200" lvl="0" marL="457200" rtl="0" algn="l">
              <a:spcBef>
                <a:spcPts val="0"/>
              </a:spcBef>
              <a:spcAft>
                <a:spcPts val="0"/>
              </a:spcAft>
              <a:buSzPts val="1600"/>
              <a:buChar char="●"/>
            </a:pPr>
            <a:r>
              <a:rPr lang="en-GB" sz="1600"/>
              <a:t>Australian Research Council </a:t>
            </a:r>
            <a:endParaRPr sz="1600"/>
          </a:p>
          <a:p>
            <a:pPr indent="-330200" lvl="0" marL="457200" rtl="0" algn="l">
              <a:spcBef>
                <a:spcPts val="0"/>
              </a:spcBef>
              <a:spcAft>
                <a:spcPts val="0"/>
              </a:spcAft>
              <a:buSzPts val="1600"/>
              <a:buChar char="●"/>
            </a:pPr>
            <a:r>
              <a:rPr lang="en-GB" sz="1600"/>
              <a:t>Open access India - draft policy </a:t>
            </a:r>
            <a:endParaRPr sz="1600"/>
          </a:p>
        </p:txBody>
      </p:sp>
      <p:sp>
        <p:nvSpPr>
          <p:cNvPr id="403" name="Google Shape;403;p37"/>
          <p:cNvSpPr txBox="1"/>
          <p:nvPr/>
        </p:nvSpPr>
        <p:spPr>
          <a:xfrm>
            <a:off x="457875" y="4281600"/>
            <a:ext cx="6316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accent5"/>
                </a:solidFill>
              </a:rPr>
              <a:t>Do you know a policy from your country? - please share the link in our shared doc</a:t>
            </a:r>
            <a:endParaRPr b="1" sz="2200">
              <a:solidFill>
                <a:schemeClr val="accent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8"/>
          <p:cNvSpPr txBox="1"/>
          <p:nvPr/>
        </p:nvSpPr>
        <p:spPr>
          <a:xfrm>
            <a:off x="253350" y="1532475"/>
            <a:ext cx="2691000" cy="235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GB" sz="3025">
                <a:solidFill>
                  <a:schemeClr val="dk1"/>
                </a:solidFill>
              </a:rPr>
              <a:t>The sticks for increasing accessibility </a:t>
            </a:r>
            <a:endParaRPr b="1" sz="3025">
              <a:solidFill>
                <a:schemeClr val="dk1"/>
              </a:solidFill>
            </a:endParaRPr>
          </a:p>
        </p:txBody>
      </p:sp>
      <p:pic>
        <p:nvPicPr>
          <p:cNvPr id="409" name="Google Shape;409;p38"/>
          <p:cNvPicPr preferRelativeResize="0"/>
          <p:nvPr/>
        </p:nvPicPr>
        <p:blipFill>
          <a:blip r:embed="rId3">
            <a:alphaModFix/>
          </a:blip>
          <a:stretch>
            <a:fillRect/>
          </a:stretch>
        </p:blipFill>
        <p:spPr>
          <a:xfrm>
            <a:off x="6136450" y="602900"/>
            <a:ext cx="3344375" cy="4034050"/>
          </a:xfrm>
          <a:prstGeom prst="rect">
            <a:avLst/>
          </a:prstGeom>
          <a:noFill/>
          <a:ln>
            <a:noFill/>
          </a:ln>
        </p:spPr>
      </p:pic>
      <p:sp>
        <p:nvSpPr>
          <p:cNvPr id="410" name="Google Shape;410;p38"/>
          <p:cNvSpPr/>
          <p:nvPr/>
        </p:nvSpPr>
        <p:spPr>
          <a:xfrm>
            <a:off x="3226500" y="733600"/>
            <a:ext cx="2691000" cy="1112100"/>
          </a:xfrm>
          <a:prstGeom prst="wedgeRoundRectCallout">
            <a:avLst>
              <a:gd fmla="val 90239" name="adj1"/>
              <a:gd fmla="val 51000" name="adj2"/>
              <a:gd fmla="val 0" name="adj3"/>
            </a:avLst>
          </a:prstGeom>
          <a:solidFill>
            <a:srgbClr val="FFFF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solidFill>
                  <a:srgbClr val="FF0000"/>
                </a:solidFill>
              </a:rPr>
              <a:t>Funders require open access</a:t>
            </a:r>
            <a:endParaRPr b="1" sz="2400">
              <a:solidFill>
                <a:srgbClr val="274E13"/>
              </a:solidFill>
            </a:endParaRPr>
          </a:p>
        </p:txBody>
      </p:sp>
      <p:sp>
        <p:nvSpPr>
          <p:cNvPr id="411" name="Google Shape;411;p38"/>
          <p:cNvSpPr/>
          <p:nvPr/>
        </p:nvSpPr>
        <p:spPr>
          <a:xfrm>
            <a:off x="3194888" y="2155125"/>
            <a:ext cx="2691000" cy="1112100"/>
          </a:xfrm>
          <a:prstGeom prst="wedgeRoundRectCallout">
            <a:avLst>
              <a:gd fmla="val 93627" name="adj1"/>
              <a:gd fmla="val -36645" name="adj2"/>
              <a:gd fmla="val 0" name="adj3"/>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300">
                <a:solidFill>
                  <a:srgbClr val="0000FF"/>
                </a:solidFill>
              </a:rPr>
              <a:t>Institutions require open access</a:t>
            </a:r>
            <a:endParaRPr b="1" sz="2400">
              <a:solidFill>
                <a:srgbClr val="274E13"/>
              </a:solidFill>
            </a:endParaRPr>
          </a:p>
        </p:txBody>
      </p:sp>
      <p:sp>
        <p:nvSpPr>
          <p:cNvPr id="412" name="Google Shape;412;p38"/>
          <p:cNvSpPr txBox="1"/>
          <p:nvPr/>
        </p:nvSpPr>
        <p:spPr>
          <a:xfrm>
            <a:off x="86825" y="100850"/>
            <a:ext cx="8520600" cy="571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b="1" lang="en-GB" sz="3609">
                <a:solidFill>
                  <a:schemeClr val="accent4"/>
                </a:solidFill>
              </a:rPr>
              <a:t>Why Open access?</a:t>
            </a:r>
            <a:endParaRPr b="1" sz="3325">
              <a:solidFill>
                <a:schemeClr val="accent4"/>
              </a:solidFill>
            </a:endParaRPr>
          </a:p>
        </p:txBody>
      </p:sp>
      <p:sp>
        <p:nvSpPr>
          <p:cNvPr id="413" name="Google Shape;413;p38"/>
          <p:cNvSpPr txBox="1"/>
          <p:nvPr/>
        </p:nvSpPr>
        <p:spPr>
          <a:xfrm>
            <a:off x="148100" y="3537125"/>
            <a:ext cx="6891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accent5"/>
                </a:solidFill>
              </a:rPr>
              <a:t>Do you have an institutional policy on open access?</a:t>
            </a:r>
            <a:r>
              <a:rPr b="1" lang="en-GB" sz="2200">
                <a:solidFill>
                  <a:schemeClr val="accent5"/>
                </a:solidFill>
              </a:rPr>
              <a:t> </a:t>
            </a:r>
            <a:endParaRPr b="1" sz="2200">
              <a:solidFill>
                <a:schemeClr val="accent5"/>
              </a:solidFill>
            </a:endParaRPr>
          </a:p>
          <a:p>
            <a:pPr indent="-336550" lvl="0" marL="457200" rtl="0" algn="l">
              <a:spcBef>
                <a:spcPts val="0"/>
              </a:spcBef>
              <a:spcAft>
                <a:spcPts val="0"/>
              </a:spcAft>
              <a:buClr>
                <a:schemeClr val="dk1"/>
              </a:buClr>
              <a:buSzPts val="1700"/>
              <a:buChar char="-"/>
            </a:pPr>
            <a:r>
              <a:rPr lang="en-GB" sz="1700">
                <a:solidFill>
                  <a:schemeClr val="dk1"/>
                </a:solidFill>
              </a:rPr>
              <a:t>Historic England - </a:t>
            </a:r>
            <a:r>
              <a:rPr lang="en-GB" sz="1700" u="sng">
                <a:solidFill>
                  <a:schemeClr val="hlink"/>
                </a:solidFill>
                <a:hlinkClick r:id="rId4"/>
              </a:rPr>
              <a:t>archives access policy</a:t>
            </a:r>
            <a:endParaRPr sz="1700">
              <a:solidFill>
                <a:schemeClr val="dk1"/>
              </a:solidFill>
            </a:endParaRPr>
          </a:p>
          <a:p>
            <a:pPr indent="-336550" lvl="0" marL="914400" rtl="0" algn="l">
              <a:spcBef>
                <a:spcPts val="0"/>
              </a:spcBef>
              <a:spcAft>
                <a:spcPts val="0"/>
              </a:spcAft>
              <a:buClr>
                <a:schemeClr val="dk1"/>
              </a:buClr>
              <a:buSzPts val="1700"/>
              <a:buChar char="-"/>
            </a:pPr>
            <a:r>
              <a:rPr lang="en-GB" sz="1700" u="sng">
                <a:solidFill>
                  <a:schemeClr val="hlink"/>
                </a:solidFill>
                <a:hlinkClick r:id="rId5"/>
              </a:rPr>
              <a:t>Research integrity policy</a:t>
            </a:r>
            <a:r>
              <a:rPr lang="en-GB" sz="1700">
                <a:solidFill>
                  <a:schemeClr val="dk1"/>
                </a:solidFill>
              </a:rPr>
              <a:t> - open communication of research</a:t>
            </a:r>
            <a:endParaRPr sz="17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9"/>
          <p:cNvSpPr txBox="1"/>
          <p:nvPr/>
        </p:nvSpPr>
        <p:spPr>
          <a:xfrm>
            <a:off x="253350" y="1532475"/>
            <a:ext cx="2691000" cy="235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GB" sz="3025">
                <a:solidFill>
                  <a:schemeClr val="dk1"/>
                </a:solidFill>
              </a:rPr>
              <a:t>The sticks for increasing accessibility </a:t>
            </a:r>
            <a:endParaRPr b="1" sz="3025">
              <a:solidFill>
                <a:schemeClr val="dk1"/>
              </a:solidFill>
            </a:endParaRPr>
          </a:p>
        </p:txBody>
      </p:sp>
      <p:pic>
        <p:nvPicPr>
          <p:cNvPr id="419" name="Google Shape;419;p39"/>
          <p:cNvPicPr preferRelativeResize="0"/>
          <p:nvPr/>
        </p:nvPicPr>
        <p:blipFill>
          <a:blip r:embed="rId3">
            <a:alphaModFix/>
          </a:blip>
          <a:stretch>
            <a:fillRect/>
          </a:stretch>
        </p:blipFill>
        <p:spPr>
          <a:xfrm>
            <a:off x="6136450" y="602900"/>
            <a:ext cx="3344375" cy="4034050"/>
          </a:xfrm>
          <a:prstGeom prst="rect">
            <a:avLst/>
          </a:prstGeom>
          <a:noFill/>
          <a:ln>
            <a:noFill/>
          </a:ln>
        </p:spPr>
      </p:pic>
      <p:sp>
        <p:nvSpPr>
          <p:cNvPr id="420" name="Google Shape;420;p39"/>
          <p:cNvSpPr/>
          <p:nvPr/>
        </p:nvSpPr>
        <p:spPr>
          <a:xfrm>
            <a:off x="3226500" y="733600"/>
            <a:ext cx="2691000" cy="1112100"/>
          </a:xfrm>
          <a:prstGeom prst="wedgeRoundRectCallout">
            <a:avLst>
              <a:gd fmla="val 90239" name="adj1"/>
              <a:gd fmla="val 51000" name="adj2"/>
              <a:gd fmla="val 0" name="adj3"/>
            </a:avLst>
          </a:prstGeom>
          <a:solidFill>
            <a:srgbClr val="FFFFFF"/>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solidFill>
                  <a:srgbClr val="FF0000"/>
                </a:solidFill>
              </a:rPr>
              <a:t>Funders require open access</a:t>
            </a:r>
            <a:endParaRPr b="1" sz="2400">
              <a:solidFill>
                <a:srgbClr val="274E13"/>
              </a:solidFill>
            </a:endParaRPr>
          </a:p>
        </p:txBody>
      </p:sp>
      <p:sp>
        <p:nvSpPr>
          <p:cNvPr id="421" name="Google Shape;421;p39"/>
          <p:cNvSpPr/>
          <p:nvPr/>
        </p:nvSpPr>
        <p:spPr>
          <a:xfrm>
            <a:off x="3194888" y="2155125"/>
            <a:ext cx="2691000" cy="1112100"/>
          </a:xfrm>
          <a:prstGeom prst="wedgeRoundRectCallout">
            <a:avLst>
              <a:gd fmla="val 93627" name="adj1"/>
              <a:gd fmla="val -36645" name="adj2"/>
              <a:gd fmla="val 0" name="adj3"/>
            </a:avLst>
          </a:prstGeom>
          <a:solidFill>
            <a:srgbClr val="FFFFFF"/>
          </a:solid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300">
                <a:solidFill>
                  <a:srgbClr val="0000FF"/>
                </a:solidFill>
              </a:rPr>
              <a:t>Institutions require open access</a:t>
            </a:r>
            <a:endParaRPr b="1" sz="2400">
              <a:solidFill>
                <a:srgbClr val="274E13"/>
              </a:solidFill>
            </a:endParaRPr>
          </a:p>
        </p:txBody>
      </p:sp>
      <p:sp>
        <p:nvSpPr>
          <p:cNvPr id="422" name="Google Shape;422;p39"/>
          <p:cNvSpPr txBox="1"/>
          <p:nvPr/>
        </p:nvSpPr>
        <p:spPr>
          <a:xfrm>
            <a:off x="86825" y="100850"/>
            <a:ext cx="8520600" cy="5715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523"/>
              <a:buNone/>
            </a:pPr>
            <a:r>
              <a:rPr b="1" lang="en-GB" sz="3609">
                <a:solidFill>
                  <a:schemeClr val="accent4"/>
                </a:solidFill>
              </a:rPr>
              <a:t>Why Open access?</a:t>
            </a:r>
            <a:endParaRPr b="1" sz="3325">
              <a:solidFill>
                <a:schemeClr val="accent4"/>
              </a:solidFill>
            </a:endParaRPr>
          </a:p>
        </p:txBody>
      </p:sp>
      <p:sp>
        <p:nvSpPr>
          <p:cNvPr id="423" name="Google Shape;423;p39"/>
          <p:cNvSpPr/>
          <p:nvPr/>
        </p:nvSpPr>
        <p:spPr>
          <a:xfrm>
            <a:off x="3226500" y="3600900"/>
            <a:ext cx="2691000" cy="1112100"/>
          </a:xfrm>
          <a:prstGeom prst="wedgeRoundRectCallout">
            <a:avLst>
              <a:gd fmla="val 88763" name="adj1"/>
              <a:gd fmla="val -85397" name="adj2"/>
              <a:gd fmla="val 0" name="adj3"/>
            </a:avLst>
          </a:prstGeom>
          <a:solidFill>
            <a:srgbClr val="FFFFFF"/>
          </a:solidFill>
          <a:ln cap="flat" cmpd="sng" w="1905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400">
                <a:solidFill>
                  <a:srgbClr val="274E13"/>
                </a:solidFill>
                <a:latin typeface="Average"/>
                <a:ea typeface="Average"/>
                <a:cs typeface="Average"/>
                <a:sym typeface="Average"/>
              </a:rPr>
              <a:t>J</a:t>
            </a:r>
            <a:r>
              <a:rPr b="1" lang="en-GB" sz="2400">
                <a:solidFill>
                  <a:srgbClr val="274E13"/>
                </a:solidFill>
                <a:latin typeface="Average"/>
                <a:ea typeface="Average"/>
                <a:cs typeface="Average"/>
                <a:sym typeface="Average"/>
              </a:rPr>
              <a:t>ournals policies</a:t>
            </a:r>
            <a:endParaRPr b="1" sz="2400">
              <a:solidFill>
                <a:srgbClr val="274E13"/>
              </a:solidFill>
              <a:latin typeface="Average"/>
              <a:ea typeface="Average"/>
              <a:cs typeface="Average"/>
              <a:sym typeface="Average"/>
            </a:endParaRPr>
          </a:p>
        </p:txBody>
      </p:sp>
      <p:sp>
        <p:nvSpPr>
          <p:cNvPr id="424" name="Google Shape;424;p39"/>
          <p:cNvSpPr txBox="1"/>
          <p:nvPr/>
        </p:nvSpPr>
        <p:spPr>
          <a:xfrm>
            <a:off x="86825" y="3232800"/>
            <a:ext cx="3108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t>Some journals are now OA only &amp; others are hybrid</a:t>
            </a:r>
            <a:endParaRPr sz="1600"/>
          </a:p>
          <a:p>
            <a:pPr indent="-330200" lvl="0" marL="457200" rtl="0" algn="l">
              <a:spcBef>
                <a:spcPts val="0"/>
              </a:spcBef>
              <a:spcAft>
                <a:spcPts val="0"/>
              </a:spcAft>
              <a:buSzPts val="1600"/>
              <a:buChar char="-"/>
            </a:pPr>
            <a:r>
              <a:rPr lang="en-GB" sz="1600"/>
              <a:t>Check author requirements for data and code sharing</a:t>
            </a:r>
            <a:endParaRPr sz="1600"/>
          </a:p>
          <a:p>
            <a:pPr indent="-330200" lvl="0" marL="457200" rtl="0" algn="l">
              <a:spcBef>
                <a:spcPts val="0"/>
              </a:spcBef>
              <a:spcAft>
                <a:spcPts val="0"/>
              </a:spcAft>
              <a:buSzPts val="1600"/>
              <a:buChar char="-"/>
            </a:pPr>
            <a:r>
              <a:rPr lang="en-GB" sz="1600"/>
              <a:t>Example from PLOS One - </a:t>
            </a:r>
            <a:r>
              <a:rPr lang="en-GB" sz="1600" u="sng">
                <a:solidFill>
                  <a:schemeClr val="hlink"/>
                </a:solidFill>
                <a:hlinkClick r:id="rId4"/>
              </a:rPr>
              <a:t>data availability </a:t>
            </a:r>
            <a:r>
              <a:rPr lang="en-GB" sz="1600" u="sng">
                <a:solidFill>
                  <a:schemeClr val="hlink"/>
                </a:solidFill>
                <a:hlinkClick r:id="rId5"/>
              </a:rPr>
              <a:t>policy</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0"/>
          <p:cNvSpPr txBox="1"/>
          <p:nvPr>
            <p:ph type="title"/>
          </p:nvPr>
        </p:nvSpPr>
        <p:spPr>
          <a:xfrm>
            <a:off x="0" y="202475"/>
            <a:ext cx="914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320">
                <a:solidFill>
                  <a:schemeClr val="accent4"/>
                </a:solidFill>
              </a:rPr>
              <a:t>Why do phytolith researchers need to increase open access?</a:t>
            </a:r>
            <a:endParaRPr b="1" sz="2320">
              <a:solidFill>
                <a:schemeClr val="accent4"/>
              </a:solidFill>
            </a:endParaRPr>
          </a:p>
        </p:txBody>
      </p:sp>
      <p:sp>
        <p:nvSpPr>
          <p:cNvPr id="430" name="Google Shape;430;p40"/>
          <p:cNvSpPr txBox="1"/>
          <p:nvPr>
            <p:ph idx="1" type="body"/>
          </p:nvPr>
        </p:nvSpPr>
        <p:spPr>
          <a:xfrm>
            <a:off x="0" y="941488"/>
            <a:ext cx="3833700" cy="3132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chemeClr val="dk1"/>
              </a:buClr>
              <a:buSzPts val="2100"/>
              <a:buChar char="●"/>
            </a:pPr>
            <a:r>
              <a:rPr lang="en-GB" sz="2100">
                <a:solidFill>
                  <a:schemeClr val="dk1"/>
                </a:solidFill>
              </a:rPr>
              <a:t>Few of our publications are open access</a:t>
            </a:r>
            <a:endParaRPr sz="1700">
              <a:solidFill>
                <a:schemeClr val="dk1"/>
              </a:solidFill>
            </a:endParaRPr>
          </a:p>
          <a:p>
            <a:pPr indent="-361950" lvl="0" marL="457200" rtl="0" algn="l">
              <a:spcBef>
                <a:spcPts val="0"/>
              </a:spcBef>
              <a:spcAft>
                <a:spcPts val="0"/>
              </a:spcAft>
              <a:buClr>
                <a:schemeClr val="dk1"/>
              </a:buClr>
              <a:buSzPts val="2100"/>
              <a:buChar char="●"/>
            </a:pPr>
            <a:r>
              <a:rPr lang="en-GB" sz="2100">
                <a:solidFill>
                  <a:schemeClr val="dk1"/>
                </a:solidFill>
              </a:rPr>
              <a:t>Most of our data is in articles or supplementary files</a:t>
            </a:r>
            <a:endParaRPr sz="2100">
              <a:solidFill>
                <a:schemeClr val="dk1"/>
              </a:solidFill>
            </a:endParaRPr>
          </a:p>
          <a:p>
            <a:pPr indent="-361950" lvl="0" marL="457200" rtl="0" algn="l">
              <a:spcBef>
                <a:spcPts val="0"/>
              </a:spcBef>
              <a:spcAft>
                <a:spcPts val="0"/>
              </a:spcAft>
              <a:buClr>
                <a:schemeClr val="dk1"/>
              </a:buClr>
              <a:buSzPts val="2100"/>
              <a:buChar char="●"/>
            </a:pPr>
            <a:r>
              <a:rPr lang="en-GB" sz="2100">
                <a:solidFill>
                  <a:schemeClr val="dk1"/>
                </a:solidFill>
              </a:rPr>
              <a:t>Global community - not everyone can afford journal fees</a:t>
            </a:r>
            <a:endParaRPr sz="2100">
              <a:solidFill>
                <a:schemeClr val="dk1"/>
              </a:solidFill>
            </a:endParaRPr>
          </a:p>
        </p:txBody>
      </p:sp>
      <p:pic>
        <p:nvPicPr>
          <p:cNvPr id="431" name="Google Shape;431;p40" title="Chart"/>
          <p:cNvPicPr preferRelativeResize="0"/>
          <p:nvPr/>
        </p:nvPicPr>
        <p:blipFill>
          <a:blip r:embed="rId3">
            <a:alphaModFix/>
          </a:blip>
          <a:stretch>
            <a:fillRect/>
          </a:stretch>
        </p:blipFill>
        <p:spPr>
          <a:xfrm>
            <a:off x="3640025" y="775175"/>
            <a:ext cx="5503974" cy="3403276"/>
          </a:xfrm>
          <a:prstGeom prst="rect">
            <a:avLst/>
          </a:prstGeom>
          <a:noFill/>
          <a:ln>
            <a:noFill/>
          </a:ln>
        </p:spPr>
      </p:pic>
      <p:sp>
        <p:nvSpPr>
          <p:cNvPr id="432" name="Google Shape;432;p40"/>
          <p:cNvSpPr txBox="1"/>
          <p:nvPr/>
        </p:nvSpPr>
        <p:spPr>
          <a:xfrm>
            <a:off x="7956300" y="2877500"/>
            <a:ext cx="1187700" cy="738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54% Closed</a:t>
            </a:r>
            <a:endParaRPr sz="1800"/>
          </a:p>
        </p:txBody>
      </p:sp>
      <p:sp>
        <p:nvSpPr>
          <p:cNvPr id="433" name="Google Shape;433;p40"/>
          <p:cNvSpPr txBox="1"/>
          <p:nvPr/>
        </p:nvSpPr>
        <p:spPr>
          <a:xfrm>
            <a:off x="3535975" y="3969075"/>
            <a:ext cx="3379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t>All others here are some </a:t>
            </a:r>
            <a:r>
              <a:rPr lang="en-GB" sz="1800"/>
              <a:t>form</a:t>
            </a:r>
            <a:r>
              <a:rPr lang="en-GB" sz="1800"/>
              <a:t> of open access = 46%</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41"/>
          <p:cNvPicPr preferRelativeResize="0"/>
          <p:nvPr/>
        </p:nvPicPr>
        <p:blipFill rotWithShape="1">
          <a:blip r:embed="rId3">
            <a:alphaModFix/>
          </a:blip>
          <a:srcRect b="31892" l="5908" r="43201" t="22410"/>
          <a:stretch/>
        </p:blipFill>
        <p:spPr>
          <a:xfrm>
            <a:off x="19950" y="96225"/>
            <a:ext cx="4653648" cy="1860651"/>
          </a:xfrm>
          <a:prstGeom prst="rect">
            <a:avLst/>
          </a:prstGeom>
          <a:noFill/>
          <a:ln>
            <a:noFill/>
          </a:ln>
        </p:spPr>
      </p:pic>
      <p:pic>
        <p:nvPicPr>
          <p:cNvPr id="439" name="Google Shape;439;p41"/>
          <p:cNvPicPr preferRelativeResize="0"/>
          <p:nvPr/>
        </p:nvPicPr>
        <p:blipFill rotWithShape="1">
          <a:blip r:embed="rId4">
            <a:alphaModFix/>
          </a:blip>
          <a:srcRect b="15809" l="8256" r="36665" t="70499"/>
          <a:stretch/>
        </p:blipFill>
        <p:spPr>
          <a:xfrm>
            <a:off x="4841675" y="96225"/>
            <a:ext cx="4302326" cy="704176"/>
          </a:xfrm>
          <a:prstGeom prst="rect">
            <a:avLst/>
          </a:prstGeom>
          <a:noFill/>
          <a:ln>
            <a:noFill/>
          </a:ln>
        </p:spPr>
      </p:pic>
      <p:pic>
        <p:nvPicPr>
          <p:cNvPr id="440" name="Google Shape;440;p41"/>
          <p:cNvPicPr preferRelativeResize="0"/>
          <p:nvPr/>
        </p:nvPicPr>
        <p:blipFill>
          <a:blip r:embed="rId5">
            <a:alphaModFix/>
          </a:blip>
          <a:stretch>
            <a:fillRect/>
          </a:stretch>
        </p:blipFill>
        <p:spPr>
          <a:xfrm>
            <a:off x="4841673" y="1085850"/>
            <a:ext cx="4117702" cy="3416400"/>
          </a:xfrm>
          <a:prstGeom prst="rect">
            <a:avLst/>
          </a:prstGeom>
          <a:noFill/>
          <a:ln>
            <a:noFill/>
          </a:ln>
        </p:spPr>
      </p:pic>
      <p:sp>
        <p:nvSpPr>
          <p:cNvPr id="441" name="Google Shape;441;p41"/>
          <p:cNvSpPr txBox="1"/>
          <p:nvPr/>
        </p:nvSpPr>
        <p:spPr>
          <a:xfrm>
            <a:off x="4985238" y="4568875"/>
            <a:ext cx="4015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616161"/>
                </a:solidFill>
                <a:highlight>
                  <a:srgbClr val="EEEEEE"/>
                </a:highlight>
              </a:rPr>
              <a:t>Chart showing the location of primary archaeobotanical data by journal in primary archaeobotanical data publications.</a:t>
            </a:r>
            <a:endParaRPr/>
          </a:p>
        </p:txBody>
      </p:sp>
      <p:sp>
        <p:nvSpPr>
          <p:cNvPr id="442" name="Google Shape;442;p41"/>
          <p:cNvSpPr txBox="1"/>
          <p:nvPr/>
        </p:nvSpPr>
        <p:spPr>
          <a:xfrm>
            <a:off x="6955525" y="586200"/>
            <a:ext cx="8817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Figure reproduced under </a:t>
            </a:r>
            <a:r>
              <a:rPr lang="en-GB" sz="800"/>
              <a:t>CCBY4.0</a:t>
            </a:r>
            <a:endParaRPr sz="800"/>
          </a:p>
        </p:txBody>
      </p:sp>
      <p:pic>
        <p:nvPicPr>
          <p:cNvPr id="443" name="Google Shape;443;p41"/>
          <p:cNvPicPr preferRelativeResize="0"/>
          <p:nvPr/>
        </p:nvPicPr>
        <p:blipFill>
          <a:blip r:embed="rId6">
            <a:alphaModFix/>
          </a:blip>
          <a:stretch>
            <a:fillRect/>
          </a:stretch>
        </p:blipFill>
        <p:spPr>
          <a:xfrm>
            <a:off x="195613" y="2033075"/>
            <a:ext cx="4302325" cy="2567956"/>
          </a:xfrm>
          <a:prstGeom prst="rect">
            <a:avLst/>
          </a:prstGeom>
          <a:noFill/>
          <a:ln>
            <a:noFill/>
          </a:ln>
        </p:spPr>
      </p:pic>
      <p:sp>
        <p:nvSpPr>
          <p:cNvPr id="444" name="Google Shape;444;p41"/>
          <p:cNvSpPr txBox="1"/>
          <p:nvPr/>
        </p:nvSpPr>
        <p:spPr>
          <a:xfrm>
            <a:off x="107175" y="4551225"/>
            <a:ext cx="4229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616161"/>
                </a:solidFill>
                <a:highlight>
                  <a:srgbClr val="EEEEEE"/>
                </a:highlight>
              </a:rPr>
              <a:t>Chart showing the location of data citations in meta-analysis journal articles from 2009–2018.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2"/>
          <p:cNvSpPr txBox="1"/>
          <p:nvPr>
            <p:ph type="title"/>
          </p:nvPr>
        </p:nvSpPr>
        <p:spPr>
          <a:xfrm>
            <a:off x="236475" y="149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accent4"/>
                </a:solidFill>
              </a:rPr>
              <a:t>Benefits of increasing open access/open publishing</a:t>
            </a:r>
            <a:endParaRPr b="1">
              <a:solidFill>
                <a:schemeClr val="accent4"/>
              </a:solidFill>
            </a:endParaRPr>
          </a:p>
        </p:txBody>
      </p:sp>
      <p:sp>
        <p:nvSpPr>
          <p:cNvPr id="450" name="Google Shape;450;p42"/>
          <p:cNvSpPr txBox="1"/>
          <p:nvPr/>
        </p:nvSpPr>
        <p:spPr>
          <a:xfrm>
            <a:off x="50425" y="933775"/>
            <a:ext cx="437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00FF"/>
                </a:solidFill>
                <a:latin typeface="Open Sans"/>
                <a:ea typeface="Open Sans"/>
                <a:cs typeface="Open Sans"/>
                <a:sym typeface="Open Sans"/>
              </a:rPr>
              <a:t>For our wider community</a:t>
            </a:r>
            <a:endParaRPr b="1" sz="2400">
              <a:solidFill>
                <a:srgbClr val="0000FF"/>
              </a:solidFill>
              <a:latin typeface="Open Sans"/>
              <a:ea typeface="Open Sans"/>
              <a:cs typeface="Open Sans"/>
              <a:sym typeface="Open Sans"/>
            </a:endParaRPr>
          </a:p>
        </p:txBody>
      </p:sp>
      <p:sp>
        <p:nvSpPr>
          <p:cNvPr id="451" name="Google Shape;451;p42"/>
          <p:cNvSpPr txBox="1"/>
          <p:nvPr/>
        </p:nvSpPr>
        <p:spPr>
          <a:xfrm>
            <a:off x="94025" y="1487875"/>
            <a:ext cx="4716300" cy="3139500"/>
          </a:xfrm>
          <a:prstGeom prst="rect">
            <a:avLst/>
          </a:prstGeom>
          <a:noFill/>
          <a:ln>
            <a:noFill/>
          </a:ln>
        </p:spPr>
        <p:txBody>
          <a:bodyPr anchorCtr="0" anchor="t" bIns="91425" lIns="91425" spcFirstLastPara="1" rIns="91425" wrap="square" tIns="91425">
            <a:noAutofit/>
          </a:bodyPr>
          <a:lstStyle/>
          <a:p>
            <a:pPr indent="-383381" lvl="0" marL="457200" rtl="0" algn="l">
              <a:lnSpc>
                <a:spcPct val="95000"/>
              </a:lnSpc>
              <a:spcBef>
                <a:spcPts val="0"/>
              </a:spcBef>
              <a:spcAft>
                <a:spcPts val="0"/>
              </a:spcAft>
              <a:buClr>
                <a:srgbClr val="000000"/>
              </a:buClr>
              <a:buSzPts val="2438"/>
              <a:buFont typeface="Open Sans"/>
              <a:buAutoNum type="arabicPeriod"/>
            </a:pPr>
            <a:r>
              <a:rPr lang="en-GB" sz="2437">
                <a:solidFill>
                  <a:srgbClr val="000000"/>
                </a:solidFill>
                <a:latin typeface="Open Sans"/>
                <a:ea typeface="Open Sans"/>
                <a:cs typeface="Open Sans"/>
                <a:sym typeface="Open Sans"/>
              </a:rPr>
              <a:t>Increased quality of research</a:t>
            </a:r>
            <a:endParaRPr sz="2437">
              <a:solidFill>
                <a:srgbClr val="000000"/>
              </a:solidFill>
              <a:latin typeface="Open Sans"/>
              <a:ea typeface="Open Sans"/>
              <a:cs typeface="Open Sans"/>
              <a:sym typeface="Open Sans"/>
            </a:endParaRPr>
          </a:p>
          <a:p>
            <a:pPr indent="-383381" lvl="0" marL="457200" rtl="0" algn="l">
              <a:lnSpc>
                <a:spcPct val="95000"/>
              </a:lnSpc>
              <a:spcBef>
                <a:spcPts val="0"/>
              </a:spcBef>
              <a:spcAft>
                <a:spcPts val="0"/>
              </a:spcAft>
              <a:buClr>
                <a:srgbClr val="000000"/>
              </a:buClr>
              <a:buSzPts val="2438"/>
              <a:buFont typeface="Open Sans"/>
              <a:buAutoNum type="arabicPeriod"/>
            </a:pPr>
            <a:r>
              <a:rPr lang="en-GB" sz="2437">
                <a:solidFill>
                  <a:srgbClr val="000000"/>
                </a:solidFill>
                <a:latin typeface="Open Sans"/>
                <a:ea typeface="Open Sans"/>
                <a:cs typeface="Open Sans"/>
                <a:sym typeface="Open Sans"/>
              </a:rPr>
              <a:t>Increased collaboration in our community</a:t>
            </a:r>
            <a:endParaRPr sz="2437">
              <a:solidFill>
                <a:srgbClr val="000000"/>
              </a:solidFill>
              <a:latin typeface="Open Sans"/>
              <a:ea typeface="Open Sans"/>
              <a:cs typeface="Open Sans"/>
              <a:sym typeface="Open Sans"/>
            </a:endParaRPr>
          </a:p>
          <a:p>
            <a:pPr indent="-383381" lvl="0" marL="457200" rtl="0" algn="l">
              <a:lnSpc>
                <a:spcPct val="95000"/>
              </a:lnSpc>
              <a:spcBef>
                <a:spcPts val="0"/>
              </a:spcBef>
              <a:spcAft>
                <a:spcPts val="0"/>
              </a:spcAft>
              <a:buClr>
                <a:srgbClr val="000000"/>
              </a:buClr>
              <a:buSzPts val="2438"/>
              <a:buFont typeface="Open Sans"/>
              <a:buAutoNum type="arabicPeriod"/>
            </a:pPr>
            <a:r>
              <a:rPr lang="en-GB" sz="2437">
                <a:solidFill>
                  <a:srgbClr val="000000"/>
                </a:solidFill>
                <a:latin typeface="Open Sans"/>
                <a:ea typeface="Open Sans"/>
                <a:cs typeface="Open Sans"/>
                <a:sym typeface="Open Sans"/>
              </a:rPr>
              <a:t>More sustainable research for the next generation</a:t>
            </a:r>
            <a:endParaRPr sz="2437">
              <a:solidFill>
                <a:srgbClr val="000000"/>
              </a:solidFill>
              <a:latin typeface="Open Sans"/>
              <a:ea typeface="Open Sans"/>
              <a:cs typeface="Open Sans"/>
              <a:sym typeface="Open Sans"/>
            </a:endParaRPr>
          </a:p>
          <a:p>
            <a:pPr indent="-383381" lvl="0" marL="457200" rtl="0" algn="l">
              <a:lnSpc>
                <a:spcPct val="95000"/>
              </a:lnSpc>
              <a:spcBef>
                <a:spcPts val="0"/>
              </a:spcBef>
              <a:spcAft>
                <a:spcPts val="0"/>
              </a:spcAft>
              <a:buClr>
                <a:srgbClr val="000000"/>
              </a:buClr>
              <a:buSzPts val="2438"/>
              <a:buFont typeface="Open Sans"/>
              <a:buAutoNum type="arabicPeriod"/>
            </a:pPr>
            <a:r>
              <a:rPr lang="en-GB" sz="2437">
                <a:solidFill>
                  <a:srgbClr val="000000"/>
                </a:solidFill>
                <a:highlight>
                  <a:srgbClr val="FFFFFF"/>
                </a:highlight>
                <a:latin typeface="Open Sans"/>
                <a:ea typeface="Open Sans"/>
                <a:cs typeface="Open Sans"/>
                <a:sym typeface="Open Sans"/>
              </a:rPr>
              <a:t>More diverse and inclusive research community</a:t>
            </a:r>
            <a:endParaRPr sz="2437">
              <a:solidFill>
                <a:srgbClr val="000000"/>
              </a:solidFill>
              <a:highlight>
                <a:srgbClr val="FFFFFF"/>
              </a:highlight>
              <a:latin typeface="Open Sans"/>
              <a:ea typeface="Open Sans"/>
              <a:cs typeface="Open Sans"/>
              <a:sym typeface="Open Sans"/>
            </a:endParaRPr>
          </a:p>
        </p:txBody>
      </p:sp>
      <p:sp>
        <p:nvSpPr>
          <p:cNvPr id="452" name="Google Shape;452;p42"/>
          <p:cNvSpPr txBox="1"/>
          <p:nvPr/>
        </p:nvSpPr>
        <p:spPr>
          <a:xfrm>
            <a:off x="5298975" y="934463"/>
            <a:ext cx="252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accent5"/>
                </a:solidFill>
                <a:latin typeface="Open Sans"/>
                <a:ea typeface="Open Sans"/>
                <a:cs typeface="Open Sans"/>
                <a:sym typeface="Open Sans"/>
              </a:rPr>
              <a:t>For you</a:t>
            </a:r>
            <a:endParaRPr b="1" sz="2400">
              <a:solidFill>
                <a:schemeClr val="accent5"/>
              </a:solidFill>
              <a:latin typeface="Open Sans"/>
              <a:ea typeface="Open Sans"/>
              <a:cs typeface="Open Sans"/>
              <a:sym typeface="Open Sans"/>
            </a:endParaRPr>
          </a:p>
        </p:txBody>
      </p:sp>
      <p:sp>
        <p:nvSpPr>
          <p:cNvPr id="453" name="Google Shape;453;p42"/>
          <p:cNvSpPr txBox="1"/>
          <p:nvPr/>
        </p:nvSpPr>
        <p:spPr>
          <a:xfrm>
            <a:off x="4846275" y="1552400"/>
            <a:ext cx="4212900" cy="2770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Open Sans"/>
              <a:buAutoNum type="arabicPeriod"/>
            </a:pPr>
            <a:r>
              <a:rPr lang="en-GB" sz="2400">
                <a:latin typeface="Open Sans"/>
                <a:ea typeface="Open Sans"/>
                <a:cs typeface="Open Sans"/>
                <a:sym typeface="Open Sans"/>
              </a:rPr>
              <a:t>Increased citations of your published research articles.</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AutoNum type="arabicPeriod"/>
            </a:pPr>
            <a:r>
              <a:rPr lang="en-GB" sz="2400">
                <a:latin typeface="Open Sans"/>
                <a:ea typeface="Open Sans"/>
                <a:cs typeface="Open Sans"/>
                <a:sym typeface="Open Sans"/>
              </a:rPr>
              <a:t>Greater discoverability and enhanced visibility of your work.</a:t>
            </a:r>
            <a:endParaRPr sz="2400">
              <a:latin typeface="Open Sans"/>
              <a:ea typeface="Open Sans"/>
              <a:cs typeface="Open Sans"/>
              <a:sym typeface="Open Sans"/>
            </a:endParaRPr>
          </a:p>
          <a:p>
            <a:pPr indent="-381000" lvl="0" marL="457200" rtl="0" algn="l">
              <a:spcBef>
                <a:spcPts val="0"/>
              </a:spcBef>
              <a:spcAft>
                <a:spcPts val="0"/>
              </a:spcAft>
              <a:buSzPts val="2400"/>
              <a:buFont typeface="Open Sans"/>
              <a:buAutoNum type="arabicPeriod"/>
            </a:pPr>
            <a:r>
              <a:rPr lang="en-GB" sz="2400">
                <a:latin typeface="Open Sans"/>
                <a:ea typeface="Open Sans"/>
                <a:cs typeface="Open Sans"/>
                <a:sym typeface="Open Sans"/>
              </a:rPr>
              <a:t>Credit for all your work.</a:t>
            </a:r>
            <a:endParaRPr sz="2400">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5"/>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259" name="Google Shape;259;p25"/>
          <p:cNvSpPr txBox="1"/>
          <p:nvPr>
            <p:ph type="ctrTitle"/>
          </p:nvPr>
        </p:nvSpPr>
        <p:spPr>
          <a:xfrm>
            <a:off x="267300" y="153600"/>
            <a:ext cx="8520600" cy="108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a:t>Connect with us!</a:t>
            </a:r>
            <a:endParaRPr b="1"/>
          </a:p>
        </p:txBody>
      </p:sp>
      <p:sp>
        <p:nvSpPr>
          <p:cNvPr id="260" name="Google Shape;260;p25"/>
          <p:cNvSpPr txBox="1"/>
          <p:nvPr>
            <p:ph idx="1" type="subTitle"/>
          </p:nvPr>
        </p:nvSpPr>
        <p:spPr>
          <a:xfrm>
            <a:off x="311700" y="1161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solidFill>
                  <a:schemeClr val="dk1"/>
                </a:solidFill>
              </a:rPr>
              <a:t>Open Phytoliths Community </a:t>
            </a:r>
            <a:endParaRPr b="1">
              <a:solidFill>
                <a:schemeClr val="dk1"/>
              </a:solidFill>
            </a:endParaRPr>
          </a:p>
        </p:txBody>
      </p:sp>
      <p:sp>
        <p:nvSpPr>
          <p:cNvPr id="261" name="Google Shape;261;p25"/>
          <p:cNvSpPr txBox="1"/>
          <p:nvPr/>
        </p:nvSpPr>
        <p:spPr>
          <a:xfrm>
            <a:off x="1768775" y="2042625"/>
            <a:ext cx="7156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Please join our Slack workspace here: </a:t>
            </a:r>
            <a:r>
              <a:rPr b="1" lang="en-GB" u="sng">
                <a:solidFill>
                  <a:schemeClr val="hlink"/>
                </a:solidFill>
                <a:hlinkClick r:id="rId4"/>
              </a:rPr>
              <a:t>https://join.slack.com/t/openphytoliths/shared_invite/zt-1akxgco84-cz4Dii0Q5gXeb9J49UgYoQ</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Join our mailing list: </a:t>
            </a:r>
            <a:r>
              <a:rPr b="1" lang="en-GB" u="sng">
                <a:solidFill>
                  <a:schemeClr val="hlink"/>
                </a:solidFill>
                <a:hlinkClick r:id="rId5"/>
              </a:rPr>
              <a:t>complete this form</a:t>
            </a:r>
            <a:r>
              <a:rPr b="1" lang="en-GB"/>
              <a:t>.</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Take a look at our NEW multi-lingual website!: </a:t>
            </a:r>
            <a:r>
              <a:rPr b="1" lang="en-GB" sz="1100" u="sng">
                <a:solidFill>
                  <a:schemeClr val="hlink"/>
                </a:solidFill>
                <a:hlinkClick r:id="rId6"/>
              </a:rPr>
              <a:t>Open Phytoliths (open-phytoliths.netlify.app)</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We are also on twitter (</a:t>
            </a:r>
            <a:r>
              <a:rPr lang="en-GB" sz="1100" u="sng">
                <a:solidFill>
                  <a:schemeClr val="hlink"/>
                </a:solidFill>
                <a:hlinkClick r:id="rId7"/>
              </a:rPr>
              <a:t>Open Phytoliths (@open_phytoliths) / Twitter</a:t>
            </a:r>
            <a:r>
              <a:rPr b="1" lang="en-GB"/>
              <a:t>) and facebook (</a:t>
            </a:r>
            <a:r>
              <a:rPr lang="en-GB" sz="1100" u="sng">
                <a:solidFill>
                  <a:schemeClr val="hlink"/>
                </a:solidFill>
                <a:hlinkClick r:id="rId8"/>
              </a:rPr>
              <a:t>Open Fitolitos | Facebook</a:t>
            </a:r>
            <a:r>
              <a:rPr b="1" lang="en-GB"/>
              <a:t>)!</a:t>
            </a:r>
            <a:endParaRPr b="1"/>
          </a:p>
          <a:p>
            <a:pPr indent="0" lvl="0" marL="0" rtl="0" algn="l">
              <a:spcBef>
                <a:spcPts val="0"/>
              </a:spcBef>
              <a:spcAft>
                <a:spcPts val="0"/>
              </a:spcAft>
              <a:buNone/>
            </a:pPr>
            <a:r>
              <a:rPr b="1" lang="en-GB"/>
              <a:t> </a:t>
            </a:r>
            <a:endParaRPr b="1"/>
          </a:p>
        </p:txBody>
      </p:sp>
      <p:pic>
        <p:nvPicPr>
          <p:cNvPr id="262" name="Google Shape;262;p25"/>
          <p:cNvPicPr preferRelativeResize="0"/>
          <p:nvPr/>
        </p:nvPicPr>
        <p:blipFill>
          <a:blip r:embed="rId9">
            <a:alphaModFix/>
          </a:blip>
          <a:stretch>
            <a:fillRect/>
          </a:stretch>
        </p:blipFill>
        <p:spPr>
          <a:xfrm>
            <a:off x="134075" y="2262440"/>
            <a:ext cx="1485396" cy="386200"/>
          </a:xfrm>
          <a:prstGeom prst="rect">
            <a:avLst/>
          </a:prstGeom>
          <a:noFill/>
          <a:ln>
            <a:noFill/>
          </a:ln>
        </p:spPr>
      </p:pic>
      <p:sp>
        <p:nvSpPr>
          <p:cNvPr id="263" name="Google Shape;263;p25"/>
          <p:cNvSpPr txBox="1"/>
          <p:nvPr/>
        </p:nvSpPr>
        <p:spPr>
          <a:xfrm>
            <a:off x="134075" y="2828750"/>
            <a:ext cx="193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rPr>
              <a:t>📧📧📧</a:t>
            </a:r>
            <a:endParaRPr sz="2800"/>
          </a:p>
        </p:txBody>
      </p:sp>
      <p:sp>
        <p:nvSpPr>
          <p:cNvPr id="264" name="Google Shape;264;p25"/>
          <p:cNvSpPr txBox="1"/>
          <p:nvPr/>
        </p:nvSpPr>
        <p:spPr>
          <a:xfrm>
            <a:off x="153250" y="3451025"/>
            <a:ext cx="183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rPr>
              <a:t>💻💻💻</a:t>
            </a:r>
            <a:endParaRPr sz="2800"/>
          </a:p>
        </p:txBody>
      </p:sp>
      <p:pic>
        <p:nvPicPr>
          <p:cNvPr id="265" name="Google Shape;265;p25"/>
          <p:cNvPicPr preferRelativeResize="0"/>
          <p:nvPr/>
        </p:nvPicPr>
        <p:blipFill>
          <a:blip r:embed="rId10">
            <a:alphaModFix/>
          </a:blip>
          <a:stretch>
            <a:fillRect/>
          </a:stretch>
        </p:blipFill>
        <p:spPr>
          <a:xfrm>
            <a:off x="134072" y="4218400"/>
            <a:ext cx="730575" cy="547748"/>
          </a:xfrm>
          <a:prstGeom prst="rect">
            <a:avLst/>
          </a:prstGeom>
          <a:noFill/>
          <a:ln>
            <a:noFill/>
          </a:ln>
        </p:spPr>
      </p:pic>
      <p:pic>
        <p:nvPicPr>
          <p:cNvPr id="266" name="Google Shape;266;p25"/>
          <p:cNvPicPr preferRelativeResize="0"/>
          <p:nvPr/>
        </p:nvPicPr>
        <p:blipFill>
          <a:blip r:embed="rId11">
            <a:alphaModFix/>
          </a:blip>
          <a:stretch>
            <a:fillRect/>
          </a:stretch>
        </p:blipFill>
        <p:spPr>
          <a:xfrm>
            <a:off x="971550" y="4218400"/>
            <a:ext cx="547750" cy="5477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3"/>
          <p:cNvSpPr txBox="1"/>
          <p:nvPr>
            <p:ph type="title"/>
          </p:nvPr>
        </p:nvSpPr>
        <p:spPr>
          <a:xfrm>
            <a:off x="276100" y="228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920">
                <a:solidFill>
                  <a:schemeClr val="accent4"/>
                </a:solidFill>
              </a:rPr>
              <a:t>Higher citations for open access papers</a:t>
            </a:r>
            <a:endParaRPr b="1" sz="2920">
              <a:solidFill>
                <a:schemeClr val="accent4"/>
              </a:solidFill>
            </a:endParaRPr>
          </a:p>
        </p:txBody>
      </p:sp>
      <p:pic>
        <p:nvPicPr>
          <p:cNvPr id="459" name="Google Shape;459;p43"/>
          <p:cNvPicPr preferRelativeResize="0"/>
          <p:nvPr/>
        </p:nvPicPr>
        <p:blipFill>
          <a:blip r:embed="rId3">
            <a:alphaModFix/>
          </a:blip>
          <a:stretch>
            <a:fillRect/>
          </a:stretch>
        </p:blipFill>
        <p:spPr>
          <a:xfrm>
            <a:off x="168125" y="961175"/>
            <a:ext cx="6671276" cy="2749100"/>
          </a:xfrm>
          <a:prstGeom prst="rect">
            <a:avLst/>
          </a:prstGeom>
          <a:noFill/>
          <a:ln>
            <a:noFill/>
          </a:ln>
        </p:spPr>
      </p:pic>
      <p:sp>
        <p:nvSpPr>
          <p:cNvPr id="460" name="Google Shape;460;p43"/>
          <p:cNvSpPr txBox="1"/>
          <p:nvPr/>
        </p:nvSpPr>
        <p:spPr>
          <a:xfrm>
            <a:off x="4796200" y="3075075"/>
            <a:ext cx="4000500" cy="831300"/>
          </a:xfrm>
          <a:prstGeom prst="rect">
            <a:avLst/>
          </a:prstGeom>
          <a:solidFill>
            <a:srgbClr val="FFFFFF"/>
          </a:solid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rgbClr val="FF0000"/>
                </a:solidFill>
                <a:latin typeface="Average"/>
                <a:ea typeface="Average"/>
                <a:cs typeface="Average"/>
                <a:sym typeface="Average"/>
              </a:rPr>
              <a:t>76% of studies found Open Access Citation Advantage</a:t>
            </a:r>
            <a:endParaRPr b="1" sz="2100">
              <a:solidFill>
                <a:srgbClr val="FF0000"/>
              </a:solidFill>
              <a:latin typeface="Average"/>
              <a:ea typeface="Average"/>
              <a:cs typeface="Average"/>
              <a:sym typeface="Average"/>
            </a:endParaRPr>
          </a:p>
        </p:txBody>
      </p:sp>
      <p:sp>
        <p:nvSpPr>
          <p:cNvPr id="461" name="Google Shape;461;p43"/>
          <p:cNvSpPr txBox="1"/>
          <p:nvPr/>
        </p:nvSpPr>
        <p:spPr>
          <a:xfrm>
            <a:off x="204325" y="4094000"/>
            <a:ext cx="6261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700" u="sng">
                <a:solidFill>
                  <a:schemeClr val="hlink"/>
                </a:solidFill>
                <a:hlinkClick r:id="rId4"/>
              </a:rPr>
              <a:t>https://doi.org/10.1371/journal.pone.0253129</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4"/>
          <p:cNvSpPr txBox="1"/>
          <p:nvPr>
            <p:ph type="title"/>
          </p:nvPr>
        </p:nvSpPr>
        <p:spPr>
          <a:xfrm>
            <a:off x="232175" y="20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820">
                <a:solidFill>
                  <a:schemeClr val="accent4"/>
                </a:solidFill>
              </a:rPr>
              <a:t>More citations if you link data</a:t>
            </a:r>
            <a:endParaRPr b="1" sz="2820">
              <a:solidFill>
                <a:schemeClr val="accent4"/>
              </a:solidFill>
            </a:endParaRPr>
          </a:p>
        </p:txBody>
      </p:sp>
      <p:pic>
        <p:nvPicPr>
          <p:cNvPr id="467" name="Google Shape;467;p44"/>
          <p:cNvPicPr preferRelativeResize="0"/>
          <p:nvPr/>
        </p:nvPicPr>
        <p:blipFill>
          <a:blip r:embed="rId3">
            <a:alphaModFix/>
          </a:blip>
          <a:stretch>
            <a:fillRect/>
          </a:stretch>
        </p:blipFill>
        <p:spPr>
          <a:xfrm>
            <a:off x="277300" y="909750"/>
            <a:ext cx="7115201" cy="2122100"/>
          </a:xfrm>
          <a:prstGeom prst="rect">
            <a:avLst/>
          </a:prstGeom>
          <a:noFill/>
          <a:ln>
            <a:noFill/>
          </a:ln>
        </p:spPr>
      </p:pic>
      <p:sp>
        <p:nvSpPr>
          <p:cNvPr id="468" name="Google Shape;468;p44"/>
          <p:cNvSpPr txBox="1"/>
          <p:nvPr/>
        </p:nvSpPr>
        <p:spPr>
          <a:xfrm>
            <a:off x="449000" y="3236725"/>
            <a:ext cx="69435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2400">
                <a:solidFill>
                  <a:schemeClr val="dk1"/>
                </a:solidFill>
                <a:latin typeface="Open Sans"/>
                <a:ea typeface="Open Sans"/>
                <a:cs typeface="Open Sans"/>
                <a:sym typeface="Open Sans"/>
              </a:rPr>
              <a:t>25% higher citation impact for papers that include a link to data in a repository </a:t>
            </a:r>
            <a:endParaRPr sz="2400">
              <a:solidFill>
                <a:schemeClr val="dk1"/>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graphicFrame>
        <p:nvGraphicFramePr>
          <p:cNvPr id="473" name="Google Shape;473;p45"/>
          <p:cNvGraphicFramePr/>
          <p:nvPr/>
        </p:nvGraphicFramePr>
        <p:xfrm>
          <a:off x="223213" y="624250"/>
          <a:ext cx="3000000" cy="3000000"/>
        </p:xfrm>
        <a:graphic>
          <a:graphicData uri="http://schemas.openxmlformats.org/drawingml/2006/table">
            <a:tbl>
              <a:tblPr>
                <a:noFill/>
                <a:tableStyleId>{14C71BC9-D6BB-4CF6-B938-F70B50EA2ED8}</a:tableStyleId>
              </a:tblPr>
              <a:tblGrid>
                <a:gridCol w="2195000"/>
                <a:gridCol w="2390875"/>
                <a:gridCol w="1751775"/>
                <a:gridCol w="2359925"/>
              </a:tblGrid>
              <a:tr h="396200">
                <a:tc>
                  <a:txBody>
                    <a:bodyPr/>
                    <a:lstStyle/>
                    <a:p>
                      <a:pPr indent="0" lvl="0" marL="0" rtl="0" algn="ctr">
                        <a:spcBef>
                          <a:spcPts val="0"/>
                        </a:spcBef>
                        <a:spcAft>
                          <a:spcPts val="0"/>
                        </a:spcAft>
                        <a:buNone/>
                      </a:pPr>
                      <a:r>
                        <a:rPr b="1" lang="en-GB" sz="2000">
                          <a:solidFill>
                            <a:schemeClr val="lt1"/>
                          </a:solidFill>
                        </a:rPr>
                        <a:t>Type</a:t>
                      </a:r>
                      <a:endParaRPr b="1" sz="2000">
                        <a:solidFill>
                          <a:schemeClr val="lt1"/>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GB" sz="2000">
                          <a:solidFill>
                            <a:schemeClr val="lt1"/>
                          </a:solidFill>
                        </a:rPr>
                        <a:t>Open where?</a:t>
                      </a:r>
                      <a:endParaRPr b="1" sz="2000">
                        <a:solidFill>
                          <a:schemeClr val="lt1"/>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GB" sz="2000">
                          <a:solidFill>
                            <a:schemeClr val="lt1"/>
                          </a:solidFill>
                        </a:rPr>
                        <a:t>When?</a:t>
                      </a:r>
                      <a:endParaRPr b="1" sz="2000">
                        <a:solidFill>
                          <a:schemeClr val="lt1"/>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GB" sz="2000">
                          <a:solidFill>
                            <a:schemeClr val="lt1"/>
                          </a:solidFill>
                        </a:rPr>
                        <a:t>Who pays?</a:t>
                      </a:r>
                      <a:endParaRPr b="1" sz="2000">
                        <a:solidFill>
                          <a:schemeClr val="lt1"/>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r>
              <a:tr h="396200">
                <a:tc>
                  <a:txBody>
                    <a:bodyPr/>
                    <a:lstStyle/>
                    <a:p>
                      <a:pPr indent="0" lvl="0" marL="0" rtl="0" algn="l">
                        <a:spcBef>
                          <a:spcPts val="0"/>
                        </a:spcBef>
                        <a:spcAft>
                          <a:spcPts val="0"/>
                        </a:spcAft>
                        <a:buNone/>
                      </a:pPr>
                      <a:r>
                        <a:rPr lang="en-GB" sz="2000">
                          <a:solidFill>
                            <a:srgbClr val="F1C232"/>
                          </a:solidFill>
                        </a:rPr>
                        <a:t>Gold</a:t>
                      </a:r>
                      <a:endParaRPr sz="2000">
                        <a:solidFill>
                          <a:srgbClr val="F1C232"/>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F1C232"/>
                          </a:solidFill>
                        </a:rPr>
                        <a:t>Publication/</a:t>
                      </a:r>
                      <a:endParaRPr sz="1800">
                        <a:solidFill>
                          <a:srgbClr val="F1C232"/>
                        </a:solidFill>
                      </a:endParaRPr>
                    </a:p>
                    <a:p>
                      <a:pPr indent="0" lvl="0" marL="0" rtl="0" algn="l">
                        <a:spcBef>
                          <a:spcPts val="0"/>
                        </a:spcBef>
                        <a:spcAft>
                          <a:spcPts val="0"/>
                        </a:spcAft>
                        <a:buNone/>
                      </a:pPr>
                      <a:r>
                        <a:rPr lang="en-GB" sz="1800">
                          <a:solidFill>
                            <a:srgbClr val="F1C232"/>
                          </a:solidFill>
                        </a:rPr>
                        <a:t>Journal</a:t>
                      </a:r>
                      <a:endParaRPr sz="1800">
                        <a:solidFill>
                          <a:srgbClr val="F1C232"/>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F1C232"/>
                          </a:solidFill>
                        </a:rPr>
                        <a:t>Immediately on publication</a:t>
                      </a:r>
                      <a:endParaRPr sz="1800">
                        <a:solidFill>
                          <a:srgbClr val="F1C232"/>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F1C232"/>
                          </a:solidFill>
                        </a:rPr>
                        <a:t>Author - funder/institution</a:t>
                      </a:r>
                      <a:endParaRPr sz="1800">
                        <a:solidFill>
                          <a:srgbClr val="F1C232"/>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r>
              <a:tr h="396200">
                <a:tc>
                  <a:txBody>
                    <a:bodyPr/>
                    <a:lstStyle/>
                    <a:p>
                      <a:pPr indent="0" lvl="0" marL="0" rtl="0" algn="l">
                        <a:spcBef>
                          <a:spcPts val="0"/>
                        </a:spcBef>
                        <a:spcAft>
                          <a:spcPts val="0"/>
                        </a:spcAft>
                        <a:buNone/>
                      </a:pPr>
                      <a:r>
                        <a:rPr lang="en-GB" sz="2000">
                          <a:solidFill>
                            <a:srgbClr val="00FF00"/>
                          </a:solidFill>
                        </a:rPr>
                        <a:t>Green</a:t>
                      </a:r>
                      <a:endParaRPr sz="2000">
                        <a:solidFill>
                          <a:srgbClr val="00FF00"/>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00FF00"/>
                          </a:solidFill>
                        </a:rPr>
                        <a:t>Open repository</a:t>
                      </a:r>
                      <a:endParaRPr sz="1800">
                        <a:solidFill>
                          <a:srgbClr val="00FF00"/>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00FF00"/>
                          </a:solidFill>
                        </a:rPr>
                        <a:t>Immediate </a:t>
                      </a:r>
                      <a:endParaRPr sz="1800">
                        <a:solidFill>
                          <a:srgbClr val="00FF00"/>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00FF00"/>
                          </a:solidFill>
                        </a:rPr>
                        <a:t>Free</a:t>
                      </a:r>
                      <a:endParaRPr sz="1800">
                        <a:solidFill>
                          <a:srgbClr val="00FF00"/>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r>
              <a:tr h="396200">
                <a:tc>
                  <a:txBody>
                    <a:bodyPr/>
                    <a:lstStyle/>
                    <a:p>
                      <a:pPr indent="0" lvl="0" marL="0" rtl="0" algn="l">
                        <a:spcBef>
                          <a:spcPts val="0"/>
                        </a:spcBef>
                        <a:spcAft>
                          <a:spcPts val="0"/>
                        </a:spcAft>
                        <a:buNone/>
                      </a:pPr>
                      <a:r>
                        <a:rPr lang="en-GB" sz="2000">
                          <a:solidFill>
                            <a:srgbClr val="FF9900"/>
                          </a:solidFill>
                        </a:rPr>
                        <a:t>Bronze </a:t>
                      </a:r>
                      <a:endParaRPr sz="2000">
                        <a:solidFill>
                          <a:srgbClr val="FF9900"/>
                        </a:solidFill>
                      </a:endParaRPr>
                    </a:p>
                    <a:p>
                      <a:pPr indent="0" lvl="0" marL="0" rtl="0" algn="l">
                        <a:spcBef>
                          <a:spcPts val="0"/>
                        </a:spcBef>
                        <a:spcAft>
                          <a:spcPts val="0"/>
                        </a:spcAft>
                        <a:buNone/>
                      </a:pPr>
                      <a:r>
                        <a:rPr lang="en-GB" sz="2000">
                          <a:solidFill>
                            <a:srgbClr val="FF9900"/>
                          </a:solidFill>
                        </a:rPr>
                        <a:t>(restricted re-use)</a:t>
                      </a:r>
                      <a:endParaRPr sz="2000">
                        <a:solidFill>
                          <a:srgbClr val="FF9900"/>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FF9900"/>
                          </a:solidFill>
                        </a:rPr>
                        <a:t>Publication/</a:t>
                      </a:r>
                      <a:endParaRPr sz="1800">
                        <a:solidFill>
                          <a:srgbClr val="FF9900"/>
                        </a:solidFill>
                      </a:endParaRPr>
                    </a:p>
                    <a:p>
                      <a:pPr indent="0" lvl="0" marL="0" rtl="0" algn="l">
                        <a:spcBef>
                          <a:spcPts val="0"/>
                        </a:spcBef>
                        <a:spcAft>
                          <a:spcPts val="0"/>
                        </a:spcAft>
                        <a:buNone/>
                      </a:pPr>
                      <a:r>
                        <a:rPr lang="en-GB" sz="1800">
                          <a:solidFill>
                            <a:srgbClr val="FF9900"/>
                          </a:solidFill>
                        </a:rPr>
                        <a:t>Journal</a:t>
                      </a:r>
                      <a:endParaRPr sz="1800">
                        <a:solidFill>
                          <a:srgbClr val="FF9900"/>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FF9900"/>
                          </a:solidFill>
                        </a:rPr>
                        <a:t>Embargoed or immediately</a:t>
                      </a:r>
                      <a:endParaRPr sz="1800">
                        <a:solidFill>
                          <a:srgbClr val="FF9900"/>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FF9900"/>
                          </a:solidFill>
                        </a:rPr>
                        <a:t>Author - funder/institution</a:t>
                      </a:r>
                      <a:endParaRPr sz="1800">
                        <a:solidFill>
                          <a:srgbClr val="FF9900"/>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r>
              <a:tr h="396200">
                <a:tc>
                  <a:txBody>
                    <a:bodyPr/>
                    <a:lstStyle/>
                    <a:p>
                      <a:pPr indent="0" lvl="0" marL="0" rtl="0" algn="l">
                        <a:spcBef>
                          <a:spcPts val="0"/>
                        </a:spcBef>
                        <a:spcAft>
                          <a:spcPts val="0"/>
                        </a:spcAft>
                        <a:buNone/>
                      </a:pPr>
                      <a:r>
                        <a:rPr lang="en-GB" sz="2000">
                          <a:solidFill>
                            <a:schemeClr val="lt1"/>
                          </a:solidFill>
                        </a:rPr>
                        <a:t>Diamond</a:t>
                      </a:r>
                      <a:endParaRPr sz="2000">
                        <a:solidFill>
                          <a:schemeClr val="lt1"/>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chemeClr val="lt1"/>
                          </a:solidFill>
                        </a:rPr>
                        <a:t>Publication/</a:t>
                      </a:r>
                      <a:endParaRPr sz="1800">
                        <a:solidFill>
                          <a:schemeClr val="lt1"/>
                        </a:solidFill>
                      </a:endParaRPr>
                    </a:p>
                    <a:p>
                      <a:pPr indent="0" lvl="0" marL="0" rtl="0" algn="l">
                        <a:spcBef>
                          <a:spcPts val="0"/>
                        </a:spcBef>
                        <a:spcAft>
                          <a:spcPts val="0"/>
                        </a:spcAft>
                        <a:buNone/>
                      </a:pPr>
                      <a:r>
                        <a:rPr lang="en-GB" sz="1800">
                          <a:solidFill>
                            <a:schemeClr val="lt1"/>
                          </a:solidFill>
                        </a:rPr>
                        <a:t>Journal</a:t>
                      </a:r>
                      <a:endParaRPr sz="1800">
                        <a:solidFill>
                          <a:schemeClr val="lt1"/>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chemeClr val="lt1"/>
                          </a:solidFill>
                        </a:rPr>
                        <a:t>Immediately</a:t>
                      </a:r>
                      <a:endParaRPr sz="1800">
                        <a:solidFill>
                          <a:schemeClr val="lt1"/>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chemeClr val="lt1"/>
                          </a:solidFill>
                        </a:rPr>
                        <a:t>Professional society</a:t>
                      </a:r>
                      <a:endParaRPr sz="1800">
                        <a:solidFill>
                          <a:schemeClr val="lt1"/>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r>
              <a:tr h="396200">
                <a:tc>
                  <a:txBody>
                    <a:bodyPr/>
                    <a:lstStyle/>
                    <a:p>
                      <a:pPr indent="0" lvl="0" marL="0" rtl="0" algn="l">
                        <a:spcBef>
                          <a:spcPts val="0"/>
                        </a:spcBef>
                        <a:spcAft>
                          <a:spcPts val="0"/>
                        </a:spcAft>
                        <a:buNone/>
                      </a:pPr>
                      <a:r>
                        <a:rPr lang="en-GB" sz="2000">
                          <a:solidFill>
                            <a:schemeClr val="lt2"/>
                          </a:solidFill>
                        </a:rPr>
                        <a:t>Platinum</a:t>
                      </a:r>
                      <a:endParaRPr sz="2000">
                        <a:solidFill>
                          <a:schemeClr val="lt2"/>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chemeClr val="lt2"/>
                          </a:solidFill>
                        </a:rPr>
                        <a:t>Publication/</a:t>
                      </a:r>
                      <a:endParaRPr sz="1800">
                        <a:solidFill>
                          <a:schemeClr val="lt2"/>
                        </a:solidFill>
                      </a:endParaRPr>
                    </a:p>
                    <a:p>
                      <a:pPr indent="0" lvl="0" marL="0" rtl="0" algn="l">
                        <a:spcBef>
                          <a:spcPts val="0"/>
                        </a:spcBef>
                        <a:spcAft>
                          <a:spcPts val="0"/>
                        </a:spcAft>
                        <a:buNone/>
                      </a:pPr>
                      <a:r>
                        <a:rPr lang="en-GB" sz="1800">
                          <a:solidFill>
                            <a:schemeClr val="lt2"/>
                          </a:solidFill>
                        </a:rPr>
                        <a:t>Journal</a:t>
                      </a:r>
                      <a:endParaRPr sz="1800">
                        <a:solidFill>
                          <a:schemeClr val="lt2"/>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chemeClr val="lt2"/>
                          </a:solidFill>
                        </a:rPr>
                        <a:t>Immediately</a:t>
                      </a:r>
                      <a:endParaRPr sz="1800">
                        <a:solidFill>
                          <a:schemeClr val="lt2"/>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chemeClr val="lt2"/>
                          </a:solidFill>
                        </a:rPr>
                        <a:t>Institution or funder</a:t>
                      </a:r>
                      <a:endParaRPr sz="1800">
                        <a:solidFill>
                          <a:schemeClr val="lt2"/>
                        </a:solidFill>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r>
              <a:tr h="396200">
                <a:tc>
                  <a:txBody>
                    <a:bodyPr/>
                    <a:lstStyle/>
                    <a:p>
                      <a:pPr indent="0" lvl="0" marL="0" rtl="0" algn="l">
                        <a:spcBef>
                          <a:spcPts val="0"/>
                        </a:spcBef>
                        <a:spcAft>
                          <a:spcPts val="0"/>
                        </a:spcAft>
                        <a:buNone/>
                      </a:pPr>
                      <a:r>
                        <a:rPr lang="en-GB" sz="2000">
                          <a:solidFill>
                            <a:srgbClr val="FFFFFF"/>
                          </a:solidFill>
                          <a:highlight>
                            <a:srgbClr val="202122"/>
                          </a:highlight>
                        </a:rPr>
                        <a:t>Black</a:t>
                      </a:r>
                      <a:endParaRPr sz="2000">
                        <a:solidFill>
                          <a:srgbClr val="FFFFFF"/>
                        </a:solidFill>
                        <a:highlight>
                          <a:srgbClr val="202122"/>
                        </a:highligh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FFFFFF"/>
                          </a:solidFill>
                          <a:highlight>
                            <a:srgbClr val="202122"/>
                          </a:highlight>
                        </a:rPr>
                        <a:t>Social media/Sci-hub</a:t>
                      </a:r>
                      <a:endParaRPr sz="1800">
                        <a:solidFill>
                          <a:srgbClr val="FFFFFF"/>
                        </a:solidFill>
                        <a:highlight>
                          <a:srgbClr val="202122"/>
                        </a:highligh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FFFFFF"/>
                          </a:solidFill>
                          <a:highlight>
                            <a:srgbClr val="202122"/>
                          </a:highlight>
                        </a:rPr>
                        <a:t>Immediately</a:t>
                      </a:r>
                      <a:endParaRPr sz="1800">
                        <a:solidFill>
                          <a:srgbClr val="FFFFFF"/>
                        </a:solidFill>
                        <a:highlight>
                          <a:srgbClr val="202122"/>
                        </a:highligh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GB" sz="1800">
                          <a:solidFill>
                            <a:srgbClr val="FFFFFF"/>
                          </a:solidFill>
                          <a:highlight>
                            <a:srgbClr val="202122"/>
                          </a:highlight>
                        </a:rPr>
                        <a:t>Free but illegal</a:t>
                      </a:r>
                      <a:endParaRPr sz="1800">
                        <a:solidFill>
                          <a:srgbClr val="FFFFFF"/>
                        </a:solidFill>
                        <a:highlight>
                          <a:srgbClr val="202122"/>
                        </a:highlight>
                      </a:endParaRPr>
                    </a:p>
                  </a:txBody>
                  <a:tcPr marT="91425" marB="91425" marR="91425" marL="91425">
                    <a:lnL cap="flat" cmpd="sng" w="38100">
                      <a:solidFill>
                        <a:schemeClr val="dk1"/>
                      </a:solidFill>
                      <a:prstDash val="solid"/>
                      <a:round/>
                      <a:headEnd len="sm" w="sm" type="none"/>
                      <a:tailEnd len="sm" w="sm" type="none"/>
                    </a:lnL>
                    <a:lnR cap="flat" cmpd="sng" w="38100">
                      <a:solidFill>
                        <a:schemeClr val="dk1"/>
                      </a:solidFill>
                      <a:prstDash val="solid"/>
                      <a:round/>
                      <a:headEnd len="sm" w="sm" type="none"/>
                      <a:tailEnd len="sm" w="sm" type="none"/>
                    </a:lnR>
                    <a:lnT cap="flat" cmpd="sng" w="38100">
                      <a:solidFill>
                        <a:schemeClr val="dk1"/>
                      </a:solidFill>
                      <a:prstDash val="solid"/>
                      <a:round/>
                      <a:headEnd len="sm" w="sm" type="none"/>
                      <a:tailEnd len="sm" w="sm" type="none"/>
                    </a:lnT>
                    <a:lnB cap="flat" cmpd="sng" w="38100">
                      <a:solidFill>
                        <a:schemeClr val="dk1"/>
                      </a:solidFill>
                      <a:prstDash val="solid"/>
                      <a:round/>
                      <a:headEnd len="sm" w="sm" type="none"/>
                      <a:tailEnd len="sm" w="sm" type="none"/>
                    </a:lnB>
                    <a:solidFill>
                      <a:schemeClr val="dk2"/>
                    </a:solidFill>
                  </a:tcPr>
                </a:tc>
              </a:tr>
            </a:tbl>
          </a:graphicData>
        </a:graphic>
      </p:graphicFrame>
      <p:sp>
        <p:nvSpPr>
          <p:cNvPr id="474" name="Google Shape;474;p45"/>
          <p:cNvSpPr txBox="1"/>
          <p:nvPr/>
        </p:nvSpPr>
        <p:spPr>
          <a:xfrm>
            <a:off x="223225" y="0"/>
            <a:ext cx="70770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900">
                <a:solidFill>
                  <a:schemeClr val="accent4"/>
                </a:solidFill>
              </a:rPr>
              <a:t>Types of Open Access</a:t>
            </a:r>
            <a:endParaRPr b="1" sz="2900">
              <a:solidFill>
                <a:schemeClr val="accent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6"/>
          <p:cNvSpPr txBox="1"/>
          <p:nvPr/>
        </p:nvSpPr>
        <p:spPr>
          <a:xfrm>
            <a:off x="311700" y="2388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accent4"/>
                </a:solidFill>
              </a:rPr>
              <a:t>How can you publish a gold open access journal article? </a:t>
            </a:r>
            <a:endParaRPr b="1" sz="2400">
              <a:solidFill>
                <a:schemeClr val="accent4"/>
              </a:solidFill>
            </a:endParaRPr>
          </a:p>
        </p:txBody>
      </p:sp>
      <p:sp>
        <p:nvSpPr>
          <p:cNvPr id="480" name="Google Shape;480;p46"/>
          <p:cNvSpPr txBox="1"/>
          <p:nvPr/>
        </p:nvSpPr>
        <p:spPr>
          <a:xfrm>
            <a:off x="52800" y="811575"/>
            <a:ext cx="4886100" cy="40716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Arial"/>
              <a:buChar char="●"/>
            </a:pPr>
            <a:r>
              <a:rPr lang="en-GB" sz="2400">
                <a:solidFill>
                  <a:schemeClr val="dk1"/>
                </a:solidFill>
              </a:rPr>
              <a:t>Pay Article Processing Charge</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Arial"/>
              <a:buChar char="●"/>
            </a:pPr>
            <a:r>
              <a:rPr lang="en-GB" sz="2400">
                <a:solidFill>
                  <a:schemeClr val="dk1"/>
                </a:solidFill>
              </a:rPr>
              <a:t>Include cost on funding</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Average"/>
              <a:buChar char="●"/>
            </a:pPr>
            <a:r>
              <a:rPr lang="en-GB" sz="2400">
                <a:solidFill>
                  <a:schemeClr val="dk1"/>
                </a:solidFill>
              </a:rPr>
              <a:t>Ask your institution for funds</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Arial"/>
              <a:buChar char="●"/>
            </a:pPr>
            <a:r>
              <a:rPr lang="en-GB" sz="2400">
                <a:solidFill>
                  <a:schemeClr val="dk1"/>
                </a:solidFill>
              </a:rPr>
              <a:t>Some Institutions have publisher deals for Gold OA</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Arial"/>
              <a:buChar char="●"/>
            </a:pPr>
            <a:r>
              <a:rPr lang="en-GB" sz="2400">
                <a:solidFill>
                  <a:schemeClr val="dk1"/>
                </a:solidFill>
              </a:rPr>
              <a:t>Shop around for the best deal!</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Arial"/>
              <a:buChar char="●"/>
            </a:pPr>
            <a:r>
              <a:rPr lang="en-GB" sz="2400">
                <a:solidFill>
                  <a:schemeClr val="dk1"/>
                </a:solidFill>
              </a:rPr>
              <a:t>Ask for a fee waiver</a:t>
            </a:r>
            <a:endParaRPr sz="2400">
              <a:solidFill>
                <a:schemeClr val="dk1"/>
              </a:solidFill>
            </a:endParaRPr>
          </a:p>
          <a:p>
            <a:pPr indent="-381000" lvl="0" marL="457200" rtl="0" algn="l">
              <a:lnSpc>
                <a:spcPct val="115000"/>
              </a:lnSpc>
              <a:spcBef>
                <a:spcPts val="0"/>
              </a:spcBef>
              <a:spcAft>
                <a:spcPts val="0"/>
              </a:spcAft>
              <a:buClr>
                <a:schemeClr val="dk1"/>
              </a:buClr>
              <a:buSzPts val="2400"/>
              <a:buFont typeface="Arial"/>
              <a:buChar char="●"/>
            </a:pPr>
            <a:r>
              <a:rPr lang="en-GB" sz="2400">
                <a:solidFill>
                  <a:schemeClr val="dk1"/>
                </a:solidFill>
              </a:rPr>
              <a:t>Apply for a grant</a:t>
            </a:r>
            <a:endParaRPr sz="2400">
              <a:solidFill>
                <a:schemeClr val="dk1"/>
              </a:solidFill>
            </a:endParaRPr>
          </a:p>
        </p:txBody>
      </p:sp>
      <p:pic>
        <p:nvPicPr>
          <p:cNvPr id="481" name="Google Shape;481;p46"/>
          <p:cNvPicPr preferRelativeResize="0"/>
          <p:nvPr/>
        </p:nvPicPr>
        <p:blipFill>
          <a:blip r:embed="rId3">
            <a:alphaModFix/>
          </a:blip>
          <a:stretch>
            <a:fillRect/>
          </a:stretch>
        </p:blipFill>
        <p:spPr>
          <a:xfrm>
            <a:off x="5086750" y="1285675"/>
            <a:ext cx="3870500" cy="2168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7"/>
          <p:cNvSpPr txBox="1"/>
          <p:nvPr/>
        </p:nvSpPr>
        <p:spPr>
          <a:xfrm>
            <a:off x="187175" y="0"/>
            <a:ext cx="8520600" cy="11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accent4"/>
                </a:solidFill>
              </a:rPr>
              <a:t>Diamond and </a:t>
            </a:r>
            <a:r>
              <a:rPr b="1" lang="en-GB" sz="3400">
                <a:solidFill>
                  <a:schemeClr val="accent4"/>
                </a:solidFill>
              </a:rPr>
              <a:t>Platinum</a:t>
            </a:r>
            <a:r>
              <a:rPr b="1" lang="en-GB" sz="3400">
                <a:solidFill>
                  <a:schemeClr val="accent4"/>
                </a:solidFill>
              </a:rPr>
              <a:t> open access publishing</a:t>
            </a:r>
            <a:endParaRPr b="1" sz="3400">
              <a:solidFill>
                <a:schemeClr val="accent4"/>
              </a:solidFill>
            </a:endParaRPr>
          </a:p>
        </p:txBody>
      </p:sp>
      <p:sp>
        <p:nvSpPr>
          <p:cNvPr id="487" name="Google Shape;487;p47"/>
          <p:cNvSpPr txBox="1"/>
          <p:nvPr/>
        </p:nvSpPr>
        <p:spPr>
          <a:xfrm>
            <a:off x="268475" y="2691050"/>
            <a:ext cx="7873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rPr>
              <a:t>Some examples:</a:t>
            </a:r>
            <a:endParaRPr sz="1800">
              <a:solidFill>
                <a:schemeClr val="dk1"/>
              </a:solidFill>
            </a:endParaRPr>
          </a:p>
          <a:p>
            <a:pPr indent="-342900" lvl="0" marL="457200" rtl="0" algn="l">
              <a:spcBef>
                <a:spcPts val="0"/>
              </a:spcBef>
              <a:spcAft>
                <a:spcPts val="0"/>
              </a:spcAft>
              <a:buClr>
                <a:schemeClr val="dk1"/>
              </a:buClr>
              <a:buSzPts val="1800"/>
              <a:buChar char="●"/>
            </a:pPr>
            <a:r>
              <a:rPr b="1" lang="en-GB" sz="1800">
                <a:solidFill>
                  <a:schemeClr val="dk1"/>
                </a:solidFill>
              </a:rPr>
              <a:t>Documenta Praehistorica</a:t>
            </a:r>
            <a:r>
              <a:rPr lang="en-GB" sz="1800">
                <a:solidFill>
                  <a:schemeClr val="dk1"/>
                </a:solidFill>
              </a:rPr>
              <a:t> - </a:t>
            </a:r>
            <a:r>
              <a:rPr b="1" lang="en-GB" sz="1800" u="sng">
                <a:solidFill>
                  <a:schemeClr val="hlink"/>
                </a:solidFill>
                <a:hlinkClick r:id="rId3"/>
              </a:rPr>
              <a:t>https://journals.uni-lj.si/DocumentaPraehistorica/index</a:t>
            </a:r>
            <a:endParaRPr b="1" sz="1800">
              <a:solidFill>
                <a:schemeClr val="dk1"/>
              </a:solidFill>
            </a:endParaRPr>
          </a:p>
          <a:p>
            <a:pPr indent="-342900" lvl="0" marL="457200" rtl="0" algn="l">
              <a:spcBef>
                <a:spcPts val="0"/>
              </a:spcBef>
              <a:spcAft>
                <a:spcPts val="0"/>
              </a:spcAft>
              <a:buClr>
                <a:schemeClr val="dk1"/>
              </a:buClr>
              <a:buSzPts val="1800"/>
              <a:buChar char="●"/>
            </a:pPr>
            <a:r>
              <a:rPr b="1" lang="en-GB" sz="1800">
                <a:solidFill>
                  <a:schemeClr val="dk1"/>
                </a:solidFill>
                <a:highlight>
                  <a:srgbClr val="FFFFFF"/>
                </a:highlight>
              </a:rPr>
              <a:t>Journal of Indo-Pacific Archaeology - </a:t>
            </a:r>
            <a:r>
              <a:rPr b="1" lang="en-GB" sz="1800" u="sng">
                <a:solidFill>
                  <a:schemeClr val="hlink"/>
                </a:solidFill>
                <a:highlight>
                  <a:srgbClr val="FFFFFF"/>
                </a:highlight>
                <a:hlinkClick r:id="rId4"/>
              </a:rPr>
              <a:t>https://journals.lib.washington.edu/index.php/JIPA/index</a:t>
            </a:r>
            <a:endParaRPr sz="1800">
              <a:solidFill>
                <a:schemeClr val="dk1"/>
              </a:solidFill>
            </a:endParaRPr>
          </a:p>
        </p:txBody>
      </p:sp>
      <p:sp>
        <p:nvSpPr>
          <p:cNvPr id="488" name="Google Shape;488;p47"/>
          <p:cNvSpPr txBox="1"/>
          <p:nvPr/>
        </p:nvSpPr>
        <p:spPr>
          <a:xfrm>
            <a:off x="268475" y="1141200"/>
            <a:ext cx="84393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This is a good option if you can’t pay/fund gold open access.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GB" sz="2200"/>
              <a:t>Journals are </a:t>
            </a:r>
            <a:r>
              <a:rPr lang="en-GB" sz="2200"/>
              <a:t>supported</a:t>
            </a:r>
            <a:r>
              <a:rPr lang="en-GB" sz="2200"/>
              <a:t> by institutions or professional bodies to make them open access for authors and readers. </a:t>
            </a:r>
            <a:endParaRPr sz="2200"/>
          </a:p>
        </p:txBody>
      </p:sp>
      <p:sp>
        <p:nvSpPr>
          <p:cNvPr id="489" name="Google Shape;489;p47"/>
          <p:cNvSpPr txBox="1"/>
          <p:nvPr/>
        </p:nvSpPr>
        <p:spPr>
          <a:xfrm>
            <a:off x="347100" y="4271500"/>
            <a:ext cx="8602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accent1"/>
                </a:solidFill>
              </a:rPr>
              <a:t>Do you know any more? Share them in our shared document. </a:t>
            </a:r>
            <a:endParaRPr b="1" sz="2200">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48"/>
          <p:cNvPicPr preferRelativeResize="0"/>
          <p:nvPr/>
        </p:nvPicPr>
        <p:blipFill>
          <a:blip r:embed="rId3">
            <a:alphaModFix/>
          </a:blip>
          <a:stretch>
            <a:fillRect/>
          </a:stretch>
        </p:blipFill>
        <p:spPr>
          <a:xfrm>
            <a:off x="4324650" y="750025"/>
            <a:ext cx="3695900" cy="2489075"/>
          </a:xfrm>
          <a:prstGeom prst="rect">
            <a:avLst/>
          </a:prstGeom>
          <a:noFill/>
          <a:ln>
            <a:noFill/>
          </a:ln>
        </p:spPr>
      </p:pic>
      <p:sp>
        <p:nvSpPr>
          <p:cNvPr id="495" name="Google Shape;495;p48"/>
          <p:cNvSpPr txBox="1"/>
          <p:nvPr/>
        </p:nvSpPr>
        <p:spPr>
          <a:xfrm>
            <a:off x="187175" y="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400">
                <a:solidFill>
                  <a:schemeClr val="accent4"/>
                </a:solidFill>
              </a:rPr>
              <a:t>Green open access publishing</a:t>
            </a:r>
            <a:endParaRPr b="1" sz="3400">
              <a:solidFill>
                <a:schemeClr val="accent4"/>
              </a:solidFill>
            </a:endParaRPr>
          </a:p>
        </p:txBody>
      </p:sp>
      <p:sp>
        <p:nvSpPr>
          <p:cNvPr id="496" name="Google Shape;496;p48"/>
          <p:cNvSpPr txBox="1"/>
          <p:nvPr/>
        </p:nvSpPr>
        <p:spPr>
          <a:xfrm>
            <a:off x="219175" y="631075"/>
            <a:ext cx="429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chemeClr val="accent1"/>
                </a:solidFill>
              </a:rPr>
              <a:t>It’s completely free!</a:t>
            </a:r>
            <a:endParaRPr b="1" sz="2400">
              <a:solidFill>
                <a:schemeClr val="accent1"/>
              </a:solidFill>
            </a:endParaRPr>
          </a:p>
        </p:txBody>
      </p:sp>
      <p:sp>
        <p:nvSpPr>
          <p:cNvPr id="497" name="Google Shape;497;p48"/>
          <p:cNvSpPr txBox="1"/>
          <p:nvPr/>
        </p:nvSpPr>
        <p:spPr>
          <a:xfrm>
            <a:off x="219175" y="1185175"/>
            <a:ext cx="3325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t>What?</a:t>
            </a:r>
            <a:endParaRPr b="1" sz="2400"/>
          </a:p>
          <a:p>
            <a:pPr indent="-381000" lvl="0" marL="457200" rtl="0" algn="l">
              <a:spcBef>
                <a:spcPts val="0"/>
              </a:spcBef>
              <a:spcAft>
                <a:spcPts val="0"/>
              </a:spcAft>
              <a:buSzPts val="2400"/>
              <a:buChar char="●"/>
            </a:pPr>
            <a:r>
              <a:rPr lang="en-GB" sz="2400"/>
              <a:t>Pre-print</a:t>
            </a:r>
            <a:endParaRPr sz="2400"/>
          </a:p>
          <a:p>
            <a:pPr indent="-381000" lvl="0" marL="457200" rtl="0" algn="l">
              <a:spcBef>
                <a:spcPts val="0"/>
              </a:spcBef>
              <a:spcAft>
                <a:spcPts val="0"/>
              </a:spcAft>
              <a:buSzPts val="2400"/>
              <a:buChar char="●"/>
            </a:pPr>
            <a:r>
              <a:rPr lang="en-GB" sz="2400"/>
              <a:t>Post-print</a:t>
            </a:r>
            <a:endParaRPr sz="2400"/>
          </a:p>
        </p:txBody>
      </p:sp>
      <p:sp>
        <p:nvSpPr>
          <p:cNvPr id="498" name="Google Shape;498;p48"/>
          <p:cNvSpPr txBox="1"/>
          <p:nvPr/>
        </p:nvSpPr>
        <p:spPr>
          <a:xfrm>
            <a:off x="219175" y="2519738"/>
            <a:ext cx="3514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t>Where?</a:t>
            </a:r>
            <a:endParaRPr b="1" sz="2400"/>
          </a:p>
          <a:p>
            <a:pPr indent="-381000" lvl="0" marL="457200" rtl="0" algn="l">
              <a:spcBef>
                <a:spcPts val="0"/>
              </a:spcBef>
              <a:spcAft>
                <a:spcPts val="0"/>
              </a:spcAft>
              <a:buSzPts val="2400"/>
              <a:buChar char="●"/>
            </a:pPr>
            <a:r>
              <a:rPr lang="en-GB" sz="2400"/>
              <a:t>Pre-print server</a:t>
            </a:r>
            <a:endParaRPr sz="2400"/>
          </a:p>
          <a:p>
            <a:pPr indent="-381000" lvl="0" marL="457200" rtl="0" algn="l">
              <a:spcBef>
                <a:spcPts val="0"/>
              </a:spcBef>
              <a:spcAft>
                <a:spcPts val="0"/>
              </a:spcAft>
              <a:buSzPts val="2400"/>
              <a:buChar char="●"/>
            </a:pPr>
            <a:r>
              <a:rPr lang="en-GB" sz="2400"/>
              <a:t>Open repository</a:t>
            </a:r>
            <a:endParaRPr sz="2400"/>
          </a:p>
        </p:txBody>
      </p:sp>
      <p:sp>
        <p:nvSpPr>
          <p:cNvPr id="499" name="Google Shape;499;p48"/>
          <p:cNvSpPr txBox="1"/>
          <p:nvPr/>
        </p:nvSpPr>
        <p:spPr>
          <a:xfrm>
            <a:off x="3344775" y="3661550"/>
            <a:ext cx="4967700" cy="1232100"/>
          </a:xfrm>
          <a:prstGeom prst="rect">
            <a:avLst/>
          </a:prstGeom>
          <a:solidFill>
            <a:srgbClr val="FFFFFF"/>
          </a:solid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700">
                <a:solidFill>
                  <a:srgbClr val="FF0000"/>
                </a:solidFill>
                <a:latin typeface="Average"/>
                <a:ea typeface="Average"/>
                <a:cs typeface="Average"/>
                <a:sym typeface="Average"/>
              </a:rPr>
              <a:t>Check: If the journal allows it</a:t>
            </a:r>
            <a:endParaRPr b="1" sz="2700">
              <a:solidFill>
                <a:srgbClr val="FF0000"/>
              </a:solidFill>
              <a:latin typeface="Average"/>
              <a:ea typeface="Average"/>
              <a:cs typeface="Average"/>
              <a:sym typeface="Average"/>
            </a:endParaRPr>
          </a:p>
          <a:p>
            <a:pPr indent="0" lvl="0" marL="0" rtl="0" algn="ctr">
              <a:lnSpc>
                <a:spcPct val="115000"/>
              </a:lnSpc>
              <a:spcBef>
                <a:spcPts val="1200"/>
              </a:spcBef>
              <a:spcAft>
                <a:spcPts val="1200"/>
              </a:spcAft>
              <a:buNone/>
            </a:pPr>
            <a:r>
              <a:rPr lang="en-GB" sz="2700">
                <a:solidFill>
                  <a:srgbClr val="FF0000"/>
                </a:solidFill>
                <a:latin typeface="Average"/>
                <a:ea typeface="Average"/>
                <a:cs typeface="Average"/>
                <a:sym typeface="Average"/>
              </a:rPr>
              <a:t>Must not be journal final version</a:t>
            </a:r>
            <a:endParaRPr sz="2700">
              <a:solidFill>
                <a:srgbClr val="FF0000"/>
              </a:solidFill>
              <a:latin typeface="Average"/>
              <a:ea typeface="Average"/>
              <a:cs typeface="Average"/>
              <a:sym typeface="Average"/>
            </a:endParaRPr>
          </a:p>
        </p:txBody>
      </p:sp>
      <p:sp>
        <p:nvSpPr>
          <p:cNvPr id="500" name="Google Shape;500;p48"/>
          <p:cNvSpPr txBox="1"/>
          <p:nvPr/>
        </p:nvSpPr>
        <p:spPr>
          <a:xfrm>
            <a:off x="2493700" y="3757025"/>
            <a:ext cx="7350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300">
                <a:solidFill>
                  <a:schemeClr val="dk1"/>
                </a:solidFill>
              </a:rPr>
              <a:t>⚠️</a:t>
            </a:r>
            <a:endParaRPr sz="3300"/>
          </a:p>
        </p:txBody>
      </p:sp>
      <p:sp>
        <p:nvSpPr>
          <p:cNvPr id="501" name="Google Shape;501;p48"/>
          <p:cNvSpPr txBox="1"/>
          <p:nvPr/>
        </p:nvSpPr>
        <p:spPr>
          <a:xfrm>
            <a:off x="8239525" y="3812750"/>
            <a:ext cx="7350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4300">
                <a:solidFill>
                  <a:schemeClr val="dk1"/>
                </a:solidFill>
              </a:rPr>
              <a:t>⚠️</a:t>
            </a:r>
            <a:endParaRPr sz="3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9"/>
          <p:cNvSpPr/>
          <p:nvPr/>
        </p:nvSpPr>
        <p:spPr>
          <a:xfrm>
            <a:off x="3979100" y="2988925"/>
            <a:ext cx="4969200" cy="2044500"/>
          </a:xfrm>
          <a:prstGeom prst="rect">
            <a:avLst/>
          </a:prstGeom>
          <a:noFill/>
          <a:ln cap="flat" cmpd="sng" w="381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4144150" y="703125"/>
            <a:ext cx="4566000" cy="2127000"/>
          </a:xfrm>
          <a:prstGeom prst="rect">
            <a:avLst/>
          </a:prstGeom>
          <a:noFill/>
          <a:ln cap="flat" cmpd="sng" w="38100">
            <a:solidFill>
              <a:srgbClr val="00B0F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txBox="1"/>
          <p:nvPr/>
        </p:nvSpPr>
        <p:spPr>
          <a:xfrm>
            <a:off x="0" y="3275"/>
            <a:ext cx="914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300">
                <a:solidFill>
                  <a:schemeClr val="accent4"/>
                </a:solidFill>
                <a:latin typeface="Oswald"/>
                <a:ea typeface="Oswald"/>
                <a:cs typeface="Oswald"/>
                <a:sym typeface="Oswald"/>
              </a:rPr>
              <a:t>Different ways of making your outputs accessible</a:t>
            </a:r>
            <a:endParaRPr b="1" sz="3300">
              <a:solidFill>
                <a:schemeClr val="accent4"/>
              </a:solidFill>
              <a:latin typeface="Oswald"/>
              <a:ea typeface="Oswald"/>
              <a:cs typeface="Oswald"/>
              <a:sym typeface="Oswald"/>
            </a:endParaRPr>
          </a:p>
        </p:txBody>
      </p:sp>
      <p:pic>
        <p:nvPicPr>
          <p:cNvPr id="509" name="Google Shape;509;p49"/>
          <p:cNvPicPr preferRelativeResize="0"/>
          <p:nvPr/>
        </p:nvPicPr>
        <p:blipFill>
          <a:blip r:embed="rId3">
            <a:alphaModFix/>
          </a:blip>
          <a:stretch>
            <a:fillRect/>
          </a:stretch>
        </p:blipFill>
        <p:spPr>
          <a:xfrm>
            <a:off x="159300" y="1281575"/>
            <a:ext cx="1704975" cy="691366"/>
          </a:xfrm>
          <a:prstGeom prst="rect">
            <a:avLst/>
          </a:prstGeom>
          <a:noFill/>
          <a:ln>
            <a:noFill/>
          </a:ln>
        </p:spPr>
      </p:pic>
      <p:pic>
        <p:nvPicPr>
          <p:cNvPr id="510" name="Google Shape;510;p49"/>
          <p:cNvPicPr preferRelativeResize="0"/>
          <p:nvPr/>
        </p:nvPicPr>
        <p:blipFill>
          <a:blip r:embed="rId4">
            <a:alphaModFix/>
          </a:blip>
          <a:stretch>
            <a:fillRect/>
          </a:stretch>
        </p:blipFill>
        <p:spPr>
          <a:xfrm>
            <a:off x="2081550" y="1312475"/>
            <a:ext cx="1485513" cy="629575"/>
          </a:xfrm>
          <a:prstGeom prst="rect">
            <a:avLst/>
          </a:prstGeom>
          <a:noFill/>
          <a:ln>
            <a:noFill/>
          </a:ln>
        </p:spPr>
      </p:pic>
      <p:pic>
        <p:nvPicPr>
          <p:cNvPr id="511" name="Google Shape;511;p49"/>
          <p:cNvPicPr preferRelativeResize="0"/>
          <p:nvPr/>
        </p:nvPicPr>
        <p:blipFill>
          <a:blip r:embed="rId5">
            <a:alphaModFix/>
          </a:blip>
          <a:stretch>
            <a:fillRect/>
          </a:stretch>
        </p:blipFill>
        <p:spPr>
          <a:xfrm>
            <a:off x="1012050" y="1935339"/>
            <a:ext cx="1704001" cy="459025"/>
          </a:xfrm>
          <a:prstGeom prst="rect">
            <a:avLst/>
          </a:prstGeom>
          <a:noFill/>
          <a:ln>
            <a:noFill/>
          </a:ln>
        </p:spPr>
      </p:pic>
      <p:pic>
        <p:nvPicPr>
          <p:cNvPr id="512" name="Google Shape;512;p49"/>
          <p:cNvPicPr preferRelativeResize="0"/>
          <p:nvPr/>
        </p:nvPicPr>
        <p:blipFill>
          <a:blip r:embed="rId6">
            <a:alphaModFix/>
          </a:blip>
          <a:stretch>
            <a:fillRect/>
          </a:stretch>
        </p:blipFill>
        <p:spPr>
          <a:xfrm>
            <a:off x="112200" y="2440086"/>
            <a:ext cx="1799176" cy="691350"/>
          </a:xfrm>
          <a:prstGeom prst="rect">
            <a:avLst/>
          </a:prstGeom>
          <a:noFill/>
          <a:ln>
            <a:noFill/>
          </a:ln>
        </p:spPr>
      </p:pic>
      <p:pic>
        <p:nvPicPr>
          <p:cNvPr id="513" name="Google Shape;513;p49"/>
          <p:cNvPicPr preferRelativeResize="0"/>
          <p:nvPr/>
        </p:nvPicPr>
        <p:blipFill>
          <a:blip r:embed="rId7">
            <a:alphaModFix/>
          </a:blip>
          <a:stretch>
            <a:fillRect/>
          </a:stretch>
        </p:blipFill>
        <p:spPr>
          <a:xfrm>
            <a:off x="2130500" y="3188823"/>
            <a:ext cx="1387623" cy="744200"/>
          </a:xfrm>
          <a:prstGeom prst="rect">
            <a:avLst/>
          </a:prstGeom>
          <a:noFill/>
          <a:ln>
            <a:noFill/>
          </a:ln>
        </p:spPr>
      </p:pic>
      <p:pic>
        <p:nvPicPr>
          <p:cNvPr id="514" name="Google Shape;514;p49"/>
          <p:cNvPicPr preferRelativeResize="0"/>
          <p:nvPr/>
        </p:nvPicPr>
        <p:blipFill>
          <a:blip r:embed="rId8">
            <a:alphaModFix/>
          </a:blip>
          <a:stretch>
            <a:fillRect/>
          </a:stretch>
        </p:blipFill>
        <p:spPr>
          <a:xfrm>
            <a:off x="195975" y="3834648"/>
            <a:ext cx="775875" cy="744200"/>
          </a:xfrm>
          <a:prstGeom prst="rect">
            <a:avLst/>
          </a:prstGeom>
          <a:noFill/>
          <a:ln>
            <a:noFill/>
          </a:ln>
        </p:spPr>
      </p:pic>
      <p:pic>
        <p:nvPicPr>
          <p:cNvPr id="515" name="Google Shape;515;p49"/>
          <p:cNvPicPr preferRelativeResize="0"/>
          <p:nvPr/>
        </p:nvPicPr>
        <p:blipFill>
          <a:blip r:embed="rId9">
            <a:alphaModFix/>
          </a:blip>
          <a:stretch>
            <a:fillRect/>
          </a:stretch>
        </p:blipFill>
        <p:spPr>
          <a:xfrm>
            <a:off x="1235575" y="4079173"/>
            <a:ext cx="1704000" cy="521433"/>
          </a:xfrm>
          <a:prstGeom prst="rect">
            <a:avLst/>
          </a:prstGeom>
          <a:noFill/>
          <a:ln>
            <a:noFill/>
          </a:ln>
        </p:spPr>
      </p:pic>
      <p:pic>
        <p:nvPicPr>
          <p:cNvPr id="516" name="Google Shape;516;p49"/>
          <p:cNvPicPr preferRelativeResize="0"/>
          <p:nvPr/>
        </p:nvPicPr>
        <p:blipFill>
          <a:blip r:embed="rId10">
            <a:alphaModFix/>
          </a:blip>
          <a:stretch>
            <a:fillRect/>
          </a:stretch>
        </p:blipFill>
        <p:spPr>
          <a:xfrm>
            <a:off x="1924725" y="2517661"/>
            <a:ext cx="1799175" cy="536196"/>
          </a:xfrm>
          <a:prstGeom prst="rect">
            <a:avLst/>
          </a:prstGeom>
          <a:noFill/>
          <a:ln>
            <a:noFill/>
          </a:ln>
        </p:spPr>
      </p:pic>
      <p:pic>
        <p:nvPicPr>
          <p:cNvPr id="517" name="Google Shape;517;p49"/>
          <p:cNvPicPr preferRelativeResize="0"/>
          <p:nvPr/>
        </p:nvPicPr>
        <p:blipFill>
          <a:blip r:embed="rId11">
            <a:alphaModFix/>
          </a:blip>
          <a:stretch>
            <a:fillRect/>
          </a:stretch>
        </p:blipFill>
        <p:spPr>
          <a:xfrm>
            <a:off x="159300" y="3263077"/>
            <a:ext cx="1799175" cy="345633"/>
          </a:xfrm>
          <a:prstGeom prst="rect">
            <a:avLst/>
          </a:prstGeom>
          <a:noFill/>
          <a:ln>
            <a:noFill/>
          </a:ln>
        </p:spPr>
      </p:pic>
      <p:pic>
        <p:nvPicPr>
          <p:cNvPr id="518" name="Google Shape;518;p49"/>
          <p:cNvPicPr preferRelativeResize="0"/>
          <p:nvPr/>
        </p:nvPicPr>
        <p:blipFill>
          <a:blip r:embed="rId12">
            <a:alphaModFix/>
          </a:blip>
          <a:stretch>
            <a:fillRect/>
          </a:stretch>
        </p:blipFill>
        <p:spPr>
          <a:xfrm>
            <a:off x="4619025" y="1205375"/>
            <a:ext cx="1888725" cy="629575"/>
          </a:xfrm>
          <a:prstGeom prst="rect">
            <a:avLst/>
          </a:prstGeom>
          <a:noFill/>
          <a:ln>
            <a:noFill/>
          </a:ln>
        </p:spPr>
      </p:pic>
      <p:pic>
        <p:nvPicPr>
          <p:cNvPr id="519" name="Google Shape;519;p49"/>
          <p:cNvPicPr preferRelativeResize="0"/>
          <p:nvPr/>
        </p:nvPicPr>
        <p:blipFill>
          <a:blip r:embed="rId13">
            <a:alphaModFix/>
          </a:blip>
          <a:stretch>
            <a:fillRect/>
          </a:stretch>
        </p:blipFill>
        <p:spPr>
          <a:xfrm>
            <a:off x="6691124" y="1190976"/>
            <a:ext cx="1609420" cy="691350"/>
          </a:xfrm>
          <a:prstGeom prst="rect">
            <a:avLst/>
          </a:prstGeom>
          <a:noFill/>
          <a:ln>
            <a:noFill/>
          </a:ln>
        </p:spPr>
      </p:pic>
      <p:grpSp>
        <p:nvGrpSpPr>
          <p:cNvPr id="520" name="Google Shape;520;p49"/>
          <p:cNvGrpSpPr/>
          <p:nvPr/>
        </p:nvGrpSpPr>
        <p:grpSpPr>
          <a:xfrm>
            <a:off x="6364880" y="2005790"/>
            <a:ext cx="2070094" cy="691340"/>
            <a:chOff x="6364825" y="2422800"/>
            <a:chExt cx="2664900" cy="1030621"/>
          </a:xfrm>
        </p:grpSpPr>
        <p:sp>
          <p:nvSpPr>
            <p:cNvPr id="521" name="Google Shape;521;p49"/>
            <p:cNvSpPr/>
            <p:nvPr/>
          </p:nvSpPr>
          <p:spPr>
            <a:xfrm>
              <a:off x="6364825" y="2422800"/>
              <a:ext cx="2664900" cy="10305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49"/>
            <p:cNvPicPr preferRelativeResize="0"/>
            <p:nvPr/>
          </p:nvPicPr>
          <p:blipFill>
            <a:blip r:embed="rId14">
              <a:alphaModFix/>
            </a:blip>
            <a:stretch>
              <a:fillRect/>
            </a:stretch>
          </p:blipFill>
          <p:spPr>
            <a:xfrm>
              <a:off x="6404625" y="2485875"/>
              <a:ext cx="2571750" cy="967546"/>
            </a:xfrm>
            <a:prstGeom prst="rect">
              <a:avLst/>
            </a:prstGeom>
            <a:noFill/>
            <a:ln>
              <a:noFill/>
            </a:ln>
            <a:effectLst>
              <a:outerShdw blurRad="57150" rotWithShape="0" algn="bl" dir="5400000" dist="19050">
                <a:srgbClr val="000000">
                  <a:alpha val="50000"/>
                </a:srgbClr>
              </a:outerShdw>
            </a:effectLst>
          </p:spPr>
        </p:pic>
      </p:grpSp>
      <p:sp>
        <p:nvSpPr>
          <p:cNvPr id="523" name="Google Shape;523;p49"/>
          <p:cNvSpPr txBox="1"/>
          <p:nvPr/>
        </p:nvSpPr>
        <p:spPr>
          <a:xfrm>
            <a:off x="241800" y="682175"/>
            <a:ext cx="3106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chemeClr val="accent5"/>
                </a:solidFill>
              </a:rPr>
              <a:t>Pre-print servers</a:t>
            </a:r>
            <a:endParaRPr b="1" sz="2700">
              <a:solidFill>
                <a:schemeClr val="accent5"/>
              </a:solidFill>
            </a:endParaRPr>
          </a:p>
        </p:txBody>
      </p:sp>
      <p:sp>
        <p:nvSpPr>
          <p:cNvPr id="524" name="Google Shape;524;p49"/>
          <p:cNvSpPr txBox="1"/>
          <p:nvPr/>
        </p:nvSpPr>
        <p:spPr>
          <a:xfrm>
            <a:off x="4831675" y="659075"/>
            <a:ext cx="3973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rgbClr val="00B0F0"/>
                </a:solidFill>
              </a:rPr>
              <a:t>Open repositories</a:t>
            </a:r>
            <a:endParaRPr b="1" sz="2700">
              <a:solidFill>
                <a:srgbClr val="00B0F0"/>
              </a:solidFill>
            </a:endParaRPr>
          </a:p>
        </p:txBody>
      </p:sp>
      <p:pic>
        <p:nvPicPr>
          <p:cNvPr id="525" name="Google Shape;525;p49"/>
          <p:cNvPicPr preferRelativeResize="0"/>
          <p:nvPr/>
        </p:nvPicPr>
        <p:blipFill>
          <a:blip r:embed="rId15">
            <a:alphaModFix/>
          </a:blip>
          <a:stretch>
            <a:fillRect/>
          </a:stretch>
        </p:blipFill>
        <p:spPr>
          <a:xfrm>
            <a:off x="4053325" y="3263063"/>
            <a:ext cx="1153300" cy="816100"/>
          </a:xfrm>
          <a:prstGeom prst="rect">
            <a:avLst/>
          </a:prstGeom>
          <a:noFill/>
          <a:ln>
            <a:noFill/>
          </a:ln>
        </p:spPr>
      </p:pic>
      <p:pic>
        <p:nvPicPr>
          <p:cNvPr id="526" name="Google Shape;526;p49"/>
          <p:cNvPicPr preferRelativeResize="0"/>
          <p:nvPr/>
        </p:nvPicPr>
        <p:blipFill>
          <a:blip r:embed="rId16">
            <a:alphaModFix/>
          </a:blip>
          <a:stretch>
            <a:fillRect/>
          </a:stretch>
        </p:blipFill>
        <p:spPr>
          <a:xfrm>
            <a:off x="4091600" y="4005937"/>
            <a:ext cx="1265600" cy="988425"/>
          </a:xfrm>
          <a:prstGeom prst="rect">
            <a:avLst/>
          </a:prstGeom>
          <a:noFill/>
          <a:ln>
            <a:noFill/>
          </a:ln>
        </p:spPr>
      </p:pic>
      <p:pic>
        <p:nvPicPr>
          <p:cNvPr id="527" name="Google Shape;527;p49"/>
          <p:cNvPicPr preferRelativeResize="0"/>
          <p:nvPr/>
        </p:nvPicPr>
        <p:blipFill>
          <a:blip r:embed="rId17">
            <a:alphaModFix/>
          </a:blip>
          <a:stretch>
            <a:fillRect/>
          </a:stretch>
        </p:blipFill>
        <p:spPr>
          <a:xfrm>
            <a:off x="5204800" y="3611675"/>
            <a:ext cx="1265600" cy="832627"/>
          </a:xfrm>
          <a:prstGeom prst="rect">
            <a:avLst/>
          </a:prstGeom>
          <a:noFill/>
          <a:ln>
            <a:noFill/>
          </a:ln>
        </p:spPr>
      </p:pic>
      <p:pic>
        <p:nvPicPr>
          <p:cNvPr id="528" name="Google Shape;528;p49"/>
          <p:cNvPicPr preferRelativeResize="0"/>
          <p:nvPr/>
        </p:nvPicPr>
        <p:blipFill>
          <a:blip r:embed="rId18">
            <a:alphaModFix/>
          </a:blip>
          <a:stretch>
            <a:fillRect/>
          </a:stretch>
        </p:blipFill>
        <p:spPr>
          <a:xfrm>
            <a:off x="6651200" y="3511500"/>
            <a:ext cx="2230175" cy="1390500"/>
          </a:xfrm>
          <a:prstGeom prst="rect">
            <a:avLst/>
          </a:prstGeom>
          <a:noFill/>
          <a:ln>
            <a:noFill/>
          </a:ln>
        </p:spPr>
      </p:pic>
      <p:sp>
        <p:nvSpPr>
          <p:cNvPr id="529" name="Google Shape;529;p49"/>
          <p:cNvSpPr txBox="1"/>
          <p:nvPr/>
        </p:nvSpPr>
        <p:spPr>
          <a:xfrm>
            <a:off x="4633950" y="2918450"/>
            <a:ext cx="3666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rgbClr val="073763"/>
                </a:solidFill>
              </a:rPr>
              <a:t>Peer review services</a:t>
            </a:r>
            <a:endParaRPr b="1" sz="2700">
              <a:solidFill>
                <a:srgbClr val="073763"/>
              </a:solidFill>
            </a:endParaRPr>
          </a:p>
        </p:txBody>
      </p:sp>
      <p:pic>
        <p:nvPicPr>
          <p:cNvPr id="530" name="Google Shape;530;p49"/>
          <p:cNvPicPr preferRelativeResize="0"/>
          <p:nvPr/>
        </p:nvPicPr>
        <p:blipFill>
          <a:blip r:embed="rId19">
            <a:alphaModFix/>
          </a:blip>
          <a:stretch>
            <a:fillRect/>
          </a:stretch>
        </p:blipFill>
        <p:spPr>
          <a:xfrm>
            <a:off x="4233418" y="1982088"/>
            <a:ext cx="1927109" cy="691375"/>
          </a:xfrm>
          <a:prstGeom prst="rect">
            <a:avLst/>
          </a:prstGeom>
          <a:noFill/>
          <a:ln>
            <a:noFill/>
          </a:ln>
        </p:spPr>
      </p:pic>
      <p:sp>
        <p:nvSpPr>
          <p:cNvPr id="531" name="Google Shape;531;p49"/>
          <p:cNvSpPr/>
          <p:nvPr/>
        </p:nvSpPr>
        <p:spPr>
          <a:xfrm>
            <a:off x="55000" y="696800"/>
            <a:ext cx="3768300" cy="4061700"/>
          </a:xfrm>
          <a:prstGeom prst="rect">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0"/>
          <p:cNvSpPr txBox="1"/>
          <p:nvPr>
            <p:ph type="title"/>
          </p:nvPr>
        </p:nvSpPr>
        <p:spPr>
          <a:xfrm>
            <a:off x="311700" y="217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solidFill>
                  <a:schemeClr val="accent4"/>
                </a:solidFill>
              </a:rPr>
              <a:t>Pre-prints - new way to publish research quickly</a:t>
            </a:r>
            <a:endParaRPr b="1" sz="2720">
              <a:solidFill>
                <a:schemeClr val="accent4"/>
              </a:solidFill>
            </a:endParaRPr>
          </a:p>
        </p:txBody>
      </p:sp>
      <p:sp>
        <p:nvSpPr>
          <p:cNvPr id="537" name="Google Shape;537;p50"/>
          <p:cNvSpPr txBox="1"/>
          <p:nvPr>
            <p:ph idx="1" type="body"/>
          </p:nvPr>
        </p:nvSpPr>
        <p:spPr>
          <a:xfrm>
            <a:off x="112700" y="789700"/>
            <a:ext cx="3045600" cy="4154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GB" sz="2000">
                <a:solidFill>
                  <a:schemeClr val="dk1"/>
                </a:solidFill>
              </a:rPr>
              <a:t>Has become very popular in many disciplines</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Quick way to get your research out there</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rgbClr val="FF0000"/>
                </a:solidFill>
              </a:rPr>
              <a:t>Problem</a:t>
            </a:r>
            <a:r>
              <a:rPr lang="en-GB" sz="2000">
                <a:solidFill>
                  <a:schemeClr val="dk1"/>
                </a:solidFill>
              </a:rPr>
              <a:t> = no peer review</a:t>
            </a:r>
            <a:endParaRPr sz="2000">
              <a:solidFill>
                <a:schemeClr val="dk1"/>
              </a:solidFill>
            </a:endParaRPr>
          </a:p>
          <a:p>
            <a:pPr indent="-355600" lvl="0" marL="457200" rtl="0" algn="l">
              <a:spcBef>
                <a:spcPts val="0"/>
              </a:spcBef>
              <a:spcAft>
                <a:spcPts val="0"/>
              </a:spcAft>
              <a:buClr>
                <a:schemeClr val="dk1"/>
              </a:buClr>
              <a:buSzPts val="2000"/>
              <a:buChar char="●"/>
            </a:pPr>
            <a:r>
              <a:rPr lang="en-GB" sz="2000">
                <a:solidFill>
                  <a:schemeClr val="dk1"/>
                </a:solidFill>
              </a:rPr>
              <a:t>Although most pre-prints are submitted to journals</a:t>
            </a:r>
            <a:endParaRPr sz="2000">
              <a:solidFill>
                <a:schemeClr val="dk1"/>
              </a:solidFill>
            </a:endParaRPr>
          </a:p>
        </p:txBody>
      </p:sp>
      <p:grpSp>
        <p:nvGrpSpPr>
          <p:cNvPr id="538" name="Google Shape;538;p50"/>
          <p:cNvGrpSpPr/>
          <p:nvPr/>
        </p:nvGrpSpPr>
        <p:grpSpPr>
          <a:xfrm>
            <a:off x="3026600" y="1257350"/>
            <a:ext cx="5990351" cy="3105299"/>
            <a:chOff x="3001250" y="942100"/>
            <a:chExt cx="5990351" cy="3105299"/>
          </a:xfrm>
        </p:grpSpPr>
        <p:pic>
          <p:nvPicPr>
            <p:cNvPr id="539" name="Google Shape;539;p50"/>
            <p:cNvPicPr preferRelativeResize="0"/>
            <p:nvPr/>
          </p:nvPicPr>
          <p:blipFill>
            <a:blip r:embed="rId3">
              <a:alphaModFix/>
            </a:blip>
            <a:stretch>
              <a:fillRect/>
            </a:stretch>
          </p:blipFill>
          <p:spPr>
            <a:xfrm>
              <a:off x="3001250" y="942100"/>
              <a:ext cx="5990351" cy="3105299"/>
            </a:xfrm>
            <a:prstGeom prst="rect">
              <a:avLst/>
            </a:prstGeom>
            <a:noFill/>
            <a:ln>
              <a:noFill/>
            </a:ln>
          </p:spPr>
        </p:pic>
        <p:pic>
          <p:nvPicPr>
            <p:cNvPr id="540" name="Google Shape;540;p50"/>
            <p:cNvPicPr preferRelativeResize="0"/>
            <p:nvPr/>
          </p:nvPicPr>
          <p:blipFill>
            <a:blip r:embed="rId4">
              <a:alphaModFix/>
            </a:blip>
            <a:stretch>
              <a:fillRect/>
            </a:stretch>
          </p:blipFill>
          <p:spPr>
            <a:xfrm>
              <a:off x="7782125" y="2468425"/>
              <a:ext cx="1050175" cy="1173385"/>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51"/>
          <p:cNvPicPr preferRelativeResize="0"/>
          <p:nvPr/>
        </p:nvPicPr>
        <p:blipFill>
          <a:blip r:embed="rId3">
            <a:alphaModFix/>
          </a:blip>
          <a:stretch>
            <a:fillRect/>
          </a:stretch>
        </p:blipFill>
        <p:spPr>
          <a:xfrm>
            <a:off x="4076975" y="728475"/>
            <a:ext cx="3470701" cy="3189975"/>
          </a:xfrm>
          <a:prstGeom prst="rect">
            <a:avLst/>
          </a:prstGeom>
          <a:noFill/>
          <a:ln>
            <a:noFill/>
          </a:ln>
        </p:spPr>
      </p:pic>
      <p:sp>
        <p:nvSpPr>
          <p:cNvPr id="546" name="Google Shape;546;p51"/>
          <p:cNvSpPr txBox="1"/>
          <p:nvPr>
            <p:ph type="title"/>
          </p:nvPr>
        </p:nvSpPr>
        <p:spPr>
          <a:xfrm>
            <a:off x="202975" y="6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020">
                <a:solidFill>
                  <a:schemeClr val="accent4"/>
                </a:solidFill>
              </a:rPr>
              <a:t>New non-journal peer review systems</a:t>
            </a:r>
            <a:endParaRPr b="1" sz="3020">
              <a:solidFill>
                <a:schemeClr val="accent4"/>
              </a:solidFill>
            </a:endParaRPr>
          </a:p>
        </p:txBody>
      </p:sp>
      <p:sp>
        <p:nvSpPr>
          <p:cNvPr id="547" name="Google Shape;547;p51"/>
          <p:cNvSpPr txBox="1"/>
          <p:nvPr>
            <p:ph idx="1" type="body"/>
          </p:nvPr>
        </p:nvSpPr>
        <p:spPr>
          <a:xfrm>
            <a:off x="81275" y="1030303"/>
            <a:ext cx="3995700" cy="3314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GB" sz="2200">
                <a:solidFill>
                  <a:schemeClr val="dk1"/>
                </a:solidFill>
              </a:rPr>
              <a:t>Through funder platforms - Open Research Europe, Wellcome Open Research</a:t>
            </a:r>
            <a:endParaRPr sz="2200">
              <a:solidFill>
                <a:schemeClr val="dk1"/>
              </a:solidFill>
            </a:endParaRPr>
          </a:p>
          <a:p>
            <a:pPr indent="-368300" lvl="0" marL="457200" rtl="0" algn="l">
              <a:spcBef>
                <a:spcPts val="0"/>
              </a:spcBef>
              <a:spcAft>
                <a:spcPts val="0"/>
              </a:spcAft>
              <a:buClr>
                <a:schemeClr val="dk1"/>
              </a:buClr>
              <a:buSzPts val="2200"/>
              <a:buChar char="●"/>
            </a:pPr>
            <a:r>
              <a:rPr lang="en-GB" sz="2200">
                <a:solidFill>
                  <a:schemeClr val="dk1"/>
                </a:solidFill>
              </a:rPr>
              <a:t>Free for those funded by organisation</a:t>
            </a:r>
            <a:endParaRPr sz="2200">
              <a:solidFill>
                <a:schemeClr val="dk1"/>
              </a:solidFill>
            </a:endParaRPr>
          </a:p>
          <a:p>
            <a:pPr indent="-368300" lvl="0" marL="457200" rtl="0" algn="l">
              <a:spcBef>
                <a:spcPts val="0"/>
              </a:spcBef>
              <a:spcAft>
                <a:spcPts val="0"/>
              </a:spcAft>
              <a:buClr>
                <a:schemeClr val="dk1"/>
              </a:buClr>
              <a:buSzPts val="2200"/>
              <a:buChar char="●"/>
            </a:pPr>
            <a:r>
              <a:rPr lang="en-GB" sz="2200">
                <a:solidFill>
                  <a:schemeClr val="dk1"/>
                </a:solidFill>
              </a:rPr>
              <a:t>Uses F1000</a:t>
            </a:r>
            <a:endParaRPr sz="2200">
              <a:solidFill>
                <a:schemeClr val="dk1"/>
              </a:solidFill>
            </a:endParaRPr>
          </a:p>
          <a:p>
            <a:pPr indent="-368300" lvl="0" marL="457200" rtl="0" algn="l">
              <a:spcBef>
                <a:spcPts val="0"/>
              </a:spcBef>
              <a:spcAft>
                <a:spcPts val="0"/>
              </a:spcAft>
              <a:buClr>
                <a:schemeClr val="dk1"/>
              </a:buClr>
              <a:buSzPts val="2200"/>
              <a:buChar char="●"/>
            </a:pPr>
            <a:r>
              <a:rPr lang="en-GB" sz="2200">
                <a:solidFill>
                  <a:schemeClr val="dk1"/>
                </a:solidFill>
              </a:rPr>
              <a:t>Open review</a:t>
            </a:r>
            <a:endParaRPr sz="2200">
              <a:solidFill>
                <a:schemeClr val="dk1"/>
              </a:solidFill>
            </a:endParaRPr>
          </a:p>
          <a:p>
            <a:pPr indent="-368300" lvl="0" marL="457200" rtl="0" algn="l">
              <a:spcBef>
                <a:spcPts val="0"/>
              </a:spcBef>
              <a:spcAft>
                <a:spcPts val="0"/>
              </a:spcAft>
              <a:buClr>
                <a:schemeClr val="dk1"/>
              </a:buClr>
              <a:buSzPts val="2200"/>
              <a:buChar char="●"/>
            </a:pPr>
            <a:r>
              <a:rPr lang="en-GB" sz="2200">
                <a:solidFill>
                  <a:schemeClr val="dk1"/>
                </a:solidFill>
              </a:rPr>
              <a:t>Open data &amp; code</a:t>
            </a:r>
            <a:endParaRPr sz="2200">
              <a:solidFill>
                <a:schemeClr val="dk1"/>
              </a:solidFill>
            </a:endParaRPr>
          </a:p>
        </p:txBody>
      </p:sp>
      <p:pic>
        <p:nvPicPr>
          <p:cNvPr id="548" name="Google Shape;548;p51"/>
          <p:cNvPicPr preferRelativeResize="0"/>
          <p:nvPr/>
        </p:nvPicPr>
        <p:blipFill>
          <a:blip r:embed="rId4">
            <a:alphaModFix/>
          </a:blip>
          <a:stretch>
            <a:fillRect/>
          </a:stretch>
        </p:blipFill>
        <p:spPr>
          <a:xfrm>
            <a:off x="5907275" y="2678825"/>
            <a:ext cx="3142499" cy="2215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52"/>
          <p:cNvPicPr preferRelativeResize="0"/>
          <p:nvPr/>
        </p:nvPicPr>
        <p:blipFill rotWithShape="1">
          <a:blip r:embed="rId3">
            <a:alphaModFix/>
          </a:blip>
          <a:srcRect b="0" l="0" r="84315" t="0"/>
          <a:stretch/>
        </p:blipFill>
        <p:spPr>
          <a:xfrm>
            <a:off x="4553625" y="1555050"/>
            <a:ext cx="1121874" cy="1135050"/>
          </a:xfrm>
          <a:prstGeom prst="rect">
            <a:avLst/>
          </a:prstGeom>
          <a:noFill/>
          <a:ln>
            <a:noFill/>
          </a:ln>
        </p:spPr>
      </p:pic>
      <p:sp>
        <p:nvSpPr>
          <p:cNvPr id="554" name="Google Shape;554;p52"/>
          <p:cNvSpPr txBox="1"/>
          <p:nvPr>
            <p:ph type="title"/>
          </p:nvPr>
        </p:nvSpPr>
        <p:spPr>
          <a:xfrm>
            <a:off x="165100" y="142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920">
                <a:solidFill>
                  <a:schemeClr val="accent4"/>
                </a:solidFill>
              </a:rPr>
              <a:t>Peer Community In</a:t>
            </a:r>
            <a:endParaRPr b="1" sz="2920">
              <a:solidFill>
                <a:schemeClr val="accent4"/>
              </a:solidFill>
            </a:endParaRPr>
          </a:p>
        </p:txBody>
      </p:sp>
      <p:sp>
        <p:nvSpPr>
          <p:cNvPr id="555" name="Google Shape;555;p52"/>
          <p:cNvSpPr txBox="1"/>
          <p:nvPr>
            <p:ph idx="1" type="body"/>
          </p:nvPr>
        </p:nvSpPr>
        <p:spPr>
          <a:xfrm>
            <a:off x="105300" y="2349025"/>
            <a:ext cx="4695000" cy="2461500"/>
          </a:xfrm>
          <a:prstGeom prst="rect">
            <a:avLst/>
          </a:prstGeom>
        </p:spPr>
        <p:txBody>
          <a:bodyPr anchorCtr="0" anchor="t" bIns="91425" lIns="91425" spcFirstLastPara="1" rIns="91425" wrap="square" tIns="91425">
            <a:noAutofit/>
          </a:bodyPr>
          <a:lstStyle/>
          <a:p>
            <a:pPr indent="-388620" lvl="0" marL="457200" rtl="0" algn="l">
              <a:lnSpc>
                <a:spcPct val="95000"/>
              </a:lnSpc>
              <a:spcBef>
                <a:spcPts val="0"/>
              </a:spcBef>
              <a:spcAft>
                <a:spcPts val="0"/>
              </a:spcAft>
              <a:buClr>
                <a:schemeClr val="dk1"/>
              </a:buClr>
              <a:buSzPts val="2520"/>
              <a:buChar char="●"/>
            </a:pPr>
            <a:r>
              <a:rPr lang="en-GB" sz="2520">
                <a:solidFill>
                  <a:schemeClr val="dk1"/>
                </a:solidFill>
              </a:rPr>
              <a:t>16</a:t>
            </a:r>
            <a:r>
              <a:rPr lang="en-GB" sz="2520">
                <a:solidFill>
                  <a:schemeClr val="dk1"/>
                </a:solidFill>
              </a:rPr>
              <a:t> different domains</a:t>
            </a:r>
            <a:endParaRPr sz="2520">
              <a:solidFill>
                <a:schemeClr val="dk1"/>
              </a:solidFill>
            </a:endParaRPr>
          </a:p>
          <a:p>
            <a:pPr indent="-388620" lvl="0" marL="457200" rtl="0" algn="l">
              <a:lnSpc>
                <a:spcPct val="95000"/>
              </a:lnSpc>
              <a:spcBef>
                <a:spcPts val="0"/>
              </a:spcBef>
              <a:spcAft>
                <a:spcPts val="0"/>
              </a:spcAft>
              <a:buClr>
                <a:schemeClr val="dk1"/>
              </a:buClr>
              <a:buSzPts val="2520"/>
              <a:buChar char="●"/>
            </a:pPr>
            <a:r>
              <a:rPr lang="en-GB" sz="2520">
                <a:solidFill>
                  <a:schemeClr val="dk1"/>
                </a:solidFill>
              </a:rPr>
              <a:t>Free for authors and readers</a:t>
            </a:r>
            <a:endParaRPr sz="2520">
              <a:solidFill>
                <a:schemeClr val="dk1"/>
              </a:solidFill>
            </a:endParaRPr>
          </a:p>
          <a:p>
            <a:pPr indent="-388620" lvl="0" marL="457200" rtl="0" algn="l">
              <a:lnSpc>
                <a:spcPct val="95000"/>
              </a:lnSpc>
              <a:spcBef>
                <a:spcPts val="0"/>
              </a:spcBef>
              <a:spcAft>
                <a:spcPts val="0"/>
              </a:spcAft>
              <a:buClr>
                <a:schemeClr val="dk1"/>
              </a:buClr>
              <a:buSzPts val="2520"/>
              <a:buChar char="●"/>
            </a:pPr>
            <a:r>
              <a:rPr lang="en-GB" sz="2520">
                <a:solidFill>
                  <a:schemeClr val="dk1"/>
                </a:solidFill>
              </a:rPr>
              <a:t>Has to have open data and open code</a:t>
            </a:r>
            <a:endParaRPr sz="2520">
              <a:solidFill>
                <a:schemeClr val="dk1"/>
              </a:solidFill>
            </a:endParaRPr>
          </a:p>
          <a:p>
            <a:pPr indent="-388620" lvl="0" marL="457200" rtl="0" algn="l">
              <a:lnSpc>
                <a:spcPct val="95000"/>
              </a:lnSpc>
              <a:spcBef>
                <a:spcPts val="0"/>
              </a:spcBef>
              <a:spcAft>
                <a:spcPts val="0"/>
              </a:spcAft>
              <a:buClr>
                <a:schemeClr val="dk1"/>
              </a:buClr>
              <a:buSzPts val="2520"/>
              <a:buChar char="●"/>
            </a:pPr>
            <a:r>
              <a:rPr lang="en-GB" sz="2520">
                <a:solidFill>
                  <a:schemeClr val="dk1"/>
                </a:solidFill>
              </a:rPr>
              <a:t>Open review</a:t>
            </a:r>
            <a:endParaRPr sz="2520">
              <a:solidFill>
                <a:schemeClr val="dk1"/>
              </a:solidFill>
            </a:endParaRPr>
          </a:p>
        </p:txBody>
      </p:sp>
      <p:pic>
        <p:nvPicPr>
          <p:cNvPr id="556" name="Google Shape;556;p52"/>
          <p:cNvPicPr preferRelativeResize="0"/>
          <p:nvPr/>
        </p:nvPicPr>
        <p:blipFill rotWithShape="1">
          <a:blip r:embed="rId3">
            <a:alphaModFix/>
          </a:blip>
          <a:srcRect b="0" l="82046" r="0" t="0"/>
          <a:stretch/>
        </p:blipFill>
        <p:spPr>
          <a:xfrm>
            <a:off x="6786825" y="1011075"/>
            <a:ext cx="1343475" cy="1187450"/>
          </a:xfrm>
          <a:prstGeom prst="rect">
            <a:avLst/>
          </a:prstGeom>
          <a:noFill/>
          <a:ln>
            <a:noFill/>
          </a:ln>
        </p:spPr>
      </p:pic>
      <p:pic>
        <p:nvPicPr>
          <p:cNvPr id="557" name="Google Shape;557;p52"/>
          <p:cNvPicPr preferRelativeResize="0"/>
          <p:nvPr/>
        </p:nvPicPr>
        <p:blipFill rotWithShape="1">
          <a:blip r:embed="rId3">
            <a:alphaModFix/>
          </a:blip>
          <a:srcRect b="0" l="27696" r="55465" t="0"/>
          <a:stretch/>
        </p:blipFill>
        <p:spPr>
          <a:xfrm>
            <a:off x="6366950" y="0"/>
            <a:ext cx="1204451" cy="1135050"/>
          </a:xfrm>
          <a:prstGeom prst="rect">
            <a:avLst/>
          </a:prstGeom>
          <a:noFill/>
          <a:ln>
            <a:noFill/>
          </a:ln>
        </p:spPr>
      </p:pic>
      <p:pic>
        <p:nvPicPr>
          <p:cNvPr id="558" name="Google Shape;558;p52"/>
          <p:cNvPicPr preferRelativeResize="0"/>
          <p:nvPr/>
        </p:nvPicPr>
        <p:blipFill rotWithShape="1">
          <a:blip r:embed="rId4">
            <a:alphaModFix/>
          </a:blip>
          <a:srcRect b="0" l="0" r="84256" t="0"/>
          <a:stretch/>
        </p:blipFill>
        <p:spPr>
          <a:xfrm>
            <a:off x="7755713" y="142563"/>
            <a:ext cx="1121900" cy="948037"/>
          </a:xfrm>
          <a:prstGeom prst="rect">
            <a:avLst/>
          </a:prstGeom>
          <a:noFill/>
          <a:ln>
            <a:noFill/>
          </a:ln>
        </p:spPr>
      </p:pic>
      <p:pic>
        <p:nvPicPr>
          <p:cNvPr id="559" name="Google Shape;559;p52"/>
          <p:cNvPicPr preferRelativeResize="0"/>
          <p:nvPr/>
        </p:nvPicPr>
        <p:blipFill rotWithShape="1">
          <a:blip r:embed="rId4">
            <a:alphaModFix/>
          </a:blip>
          <a:srcRect b="0" l="27974" r="55932" t="0"/>
          <a:stretch/>
        </p:blipFill>
        <p:spPr>
          <a:xfrm>
            <a:off x="5516600" y="2308288"/>
            <a:ext cx="1204449" cy="995600"/>
          </a:xfrm>
          <a:prstGeom prst="rect">
            <a:avLst/>
          </a:prstGeom>
          <a:noFill/>
          <a:ln>
            <a:noFill/>
          </a:ln>
        </p:spPr>
      </p:pic>
      <p:pic>
        <p:nvPicPr>
          <p:cNvPr id="560" name="Google Shape;560;p52"/>
          <p:cNvPicPr preferRelativeResize="0"/>
          <p:nvPr/>
        </p:nvPicPr>
        <p:blipFill rotWithShape="1">
          <a:blip r:embed="rId5">
            <a:alphaModFix/>
          </a:blip>
          <a:srcRect b="0" l="0" r="82271" t="0"/>
          <a:stretch/>
        </p:blipFill>
        <p:spPr>
          <a:xfrm>
            <a:off x="4874275" y="4113400"/>
            <a:ext cx="1531926" cy="857625"/>
          </a:xfrm>
          <a:prstGeom prst="rect">
            <a:avLst/>
          </a:prstGeom>
          <a:noFill/>
          <a:ln>
            <a:noFill/>
          </a:ln>
        </p:spPr>
      </p:pic>
      <p:pic>
        <p:nvPicPr>
          <p:cNvPr id="561" name="Google Shape;561;p52"/>
          <p:cNvPicPr preferRelativeResize="0"/>
          <p:nvPr/>
        </p:nvPicPr>
        <p:blipFill rotWithShape="1">
          <a:blip r:embed="rId5">
            <a:alphaModFix/>
          </a:blip>
          <a:srcRect b="0" l="83869" r="0" t="0"/>
          <a:stretch/>
        </p:blipFill>
        <p:spPr>
          <a:xfrm>
            <a:off x="7857212" y="1259650"/>
            <a:ext cx="1121875" cy="690297"/>
          </a:xfrm>
          <a:prstGeom prst="rect">
            <a:avLst/>
          </a:prstGeom>
          <a:noFill/>
          <a:ln>
            <a:noFill/>
          </a:ln>
        </p:spPr>
      </p:pic>
      <p:pic>
        <p:nvPicPr>
          <p:cNvPr id="562" name="Google Shape;562;p52"/>
          <p:cNvPicPr preferRelativeResize="0"/>
          <p:nvPr/>
        </p:nvPicPr>
        <p:blipFill rotWithShape="1">
          <a:blip r:embed="rId6">
            <a:alphaModFix/>
          </a:blip>
          <a:srcRect b="0" l="56972" r="27911" t="0"/>
          <a:stretch/>
        </p:blipFill>
        <p:spPr>
          <a:xfrm>
            <a:off x="7815925" y="3146550"/>
            <a:ext cx="1204450" cy="935375"/>
          </a:xfrm>
          <a:prstGeom prst="rect">
            <a:avLst/>
          </a:prstGeom>
          <a:noFill/>
          <a:ln>
            <a:noFill/>
          </a:ln>
        </p:spPr>
      </p:pic>
      <p:pic>
        <p:nvPicPr>
          <p:cNvPr id="563" name="Google Shape;563;p52"/>
          <p:cNvPicPr preferRelativeResize="0"/>
          <p:nvPr/>
        </p:nvPicPr>
        <p:blipFill rotWithShape="1">
          <a:blip r:embed="rId6">
            <a:alphaModFix/>
          </a:blip>
          <a:srcRect b="0" l="82498" r="0" t="0"/>
          <a:stretch/>
        </p:blipFill>
        <p:spPr>
          <a:xfrm>
            <a:off x="4237975" y="2571738"/>
            <a:ext cx="1278624" cy="857625"/>
          </a:xfrm>
          <a:prstGeom prst="rect">
            <a:avLst/>
          </a:prstGeom>
          <a:noFill/>
          <a:ln>
            <a:noFill/>
          </a:ln>
        </p:spPr>
      </p:pic>
      <p:sp>
        <p:nvSpPr>
          <p:cNvPr id="564" name="Google Shape;564;p52"/>
          <p:cNvSpPr txBox="1"/>
          <p:nvPr/>
        </p:nvSpPr>
        <p:spPr>
          <a:xfrm>
            <a:off x="165100" y="855650"/>
            <a:ext cx="3529200" cy="135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2300">
                <a:solidFill>
                  <a:schemeClr val="dk1"/>
                </a:solidFill>
              </a:rPr>
              <a:t>It creates a </a:t>
            </a:r>
            <a:r>
              <a:rPr lang="en-GB" sz="2300">
                <a:solidFill>
                  <a:schemeClr val="dk1"/>
                </a:solidFill>
              </a:rPr>
              <a:t>community of researchers to evaluate preprints. </a:t>
            </a:r>
            <a:endParaRPr sz="1500"/>
          </a:p>
        </p:txBody>
      </p:sp>
      <p:pic>
        <p:nvPicPr>
          <p:cNvPr id="565" name="Google Shape;565;p52"/>
          <p:cNvPicPr preferRelativeResize="0"/>
          <p:nvPr/>
        </p:nvPicPr>
        <p:blipFill rotWithShape="1">
          <a:blip r:embed="rId3">
            <a:alphaModFix/>
          </a:blip>
          <a:srcRect b="0" l="57431" r="27576" t="0"/>
          <a:stretch/>
        </p:blipFill>
        <p:spPr>
          <a:xfrm>
            <a:off x="5630487" y="1011075"/>
            <a:ext cx="1121874" cy="1187450"/>
          </a:xfrm>
          <a:prstGeom prst="rect">
            <a:avLst/>
          </a:prstGeom>
          <a:noFill/>
          <a:ln>
            <a:noFill/>
          </a:ln>
        </p:spPr>
      </p:pic>
      <p:pic>
        <p:nvPicPr>
          <p:cNvPr id="566" name="Google Shape;566;p52"/>
          <p:cNvPicPr preferRelativeResize="0"/>
          <p:nvPr/>
        </p:nvPicPr>
        <p:blipFill rotWithShape="1">
          <a:blip r:embed="rId4">
            <a:alphaModFix/>
          </a:blip>
          <a:srcRect b="0" l="82915" r="0" t="0"/>
          <a:stretch/>
        </p:blipFill>
        <p:spPr>
          <a:xfrm>
            <a:off x="8017775" y="2303350"/>
            <a:ext cx="1278625" cy="995600"/>
          </a:xfrm>
          <a:prstGeom prst="rect">
            <a:avLst/>
          </a:prstGeom>
          <a:noFill/>
          <a:ln>
            <a:noFill/>
          </a:ln>
        </p:spPr>
      </p:pic>
      <p:pic>
        <p:nvPicPr>
          <p:cNvPr id="567" name="Google Shape;567;p52"/>
          <p:cNvPicPr preferRelativeResize="0"/>
          <p:nvPr/>
        </p:nvPicPr>
        <p:blipFill rotWithShape="1">
          <a:blip r:embed="rId4">
            <a:alphaModFix/>
          </a:blip>
          <a:srcRect b="0" l="53945" r="29960" t="0"/>
          <a:stretch/>
        </p:blipFill>
        <p:spPr>
          <a:xfrm>
            <a:off x="6631762" y="2227150"/>
            <a:ext cx="1204449" cy="995600"/>
          </a:xfrm>
          <a:prstGeom prst="rect">
            <a:avLst/>
          </a:prstGeom>
          <a:noFill/>
          <a:ln>
            <a:noFill/>
          </a:ln>
        </p:spPr>
      </p:pic>
      <p:pic>
        <p:nvPicPr>
          <p:cNvPr id="568" name="Google Shape;568;p52"/>
          <p:cNvPicPr preferRelativeResize="0"/>
          <p:nvPr/>
        </p:nvPicPr>
        <p:blipFill rotWithShape="1">
          <a:blip r:embed="rId6">
            <a:alphaModFix/>
          </a:blip>
          <a:srcRect b="0" l="0" r="83953" t="0"/>
          <a:stretch/>
        </p:blipFill>
        <p:spPr>
          <a:xfrm>
            <a:off x="5171558" y="3146550"/>
            <a:ext cx="1278624" cy="935375"/>
          </a:xfrm>
          <a:prstGeom prst="rect">
            <a:avLst/>
          </a:prstGeom>
          <a:noFill/>
          <a:ln>
            <a:noFill/>
          </a:ln>
        </p:spPr>
      </p:pic>
      <p:pic>
        <p:nvPicPr>
          <p:cNvPr id="569" name="Google Shape;569;p52"/>
          <p:cNvPicPr preferRelativeResize="0"/>
          <p:nvPr/>
        </p:nvPicPr>
        <p:blipFill rotWithShape="1">
          <a:blip r:embed="rId6">
            <a:alphaModFix/>
          </a:blip>
          <a:srcRect b="0" l="28721" r="55232" t="0"/>
          <a:stretch/>
        </p:blipFill>
        <p:spPr>
          <a:xfrm>
            <a:off x="6493737" y="3146550"/>
            <a:ext cx="1278624" cy="935375"/>
          </a:xfrm>
          <a:prstGeom prst="rect">
            <a:avLst/>
          </a:prstGeom>
          <a:noFill/>
          <a:ln>
            <a:noFill/>
          </a:ln>
        </p:spPr>
      </p:pic>
      <p:pic>
        <p:nvPicPr>
          <p:cNvPr id="570" name="Google Shape;570;p52"/>
          <p:cNvPicPr preferRelativeResize="0"/>
          <p:nvPr/>
        </p:nvPicPr>
        <p:blipFill rotWithShape="1">
          <a:blip r:embed="rId5">
            <a:alphaModFix/>
          </a:blip>
          <a:srcRect b="0" l="55923" r="27177" t="0"/>
          <a:stretch/>
        </p:blipFill>
        <p:spPr>
          <a:xfrm>
            <a:off x="7836201" y="4265800"/>
            <a:ext cx="1460200" cy="857625"/>
          </a:xfrm>
          <a:prstGeom prst="rect">
            <a:avLst/>
          </a:prstGeom>
          <a:noFill/>
          <a:ln>
            <a:noFill/>
          </a:ln>
        </p:spPr>
      </p:pic>
      <p:pic>
        <p:nvPicPr>
          <p:cNvPr id="571" name="Google Shape;571;p52"/>
          <p:cNvPicPr preferRelativeResize="0"/>
          <p:nvPr/>
        </p:nvPicPr>
        <p:blipFill rotWithShape="1">
          <a:blip r:embed="rId5">
            <a:alphaModFix/>
          </a:blip>
          <a:srcRect b="0" l="30288" r="54164" t="0"/>
          <a:stretch/>
        </p:blipFill>
        <p:spPr>
          <a:xfrm>
            <a:off x="6366950" y="4113400"/>
            <a:ext cx="1343475" cy="857625"/>
          </a:xfrm>
          <a:prstGeom prst="rect">
            <a:avLst/>
          </a:prstGeom>
          <a:noFill/>
          <a:ln>
            <a:noFill/>
          </a:ln>
        </p:spPr>
      </p:pic>
      <p:pic>
        <p:nvPicPr>
          <p:cNvPr id="572" name="Google Shape;572;p52"/>
          <p:cNvPicPr preferRelativeResize="0"/>
          <p:nvPr/>
        </p:nvPicPr>
        <p:blipFill>
          <a:blip r:embed="rId7">
            <a:alphaModFix/>
          </a:blip>
          <a:stretch>
            <a:fillRect/>
          </a:stretch>
        </p:blipFill>
        <p:spPr>
          <a:xfrm>
            <a:off x="3785150" y="142575"/>
            <a:ext cx="1810875" cy="135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6"/>
          <p:cNvSpPr txBox="1"/>
          <p:nvPr>
            <p:ph type="title"/>
          </p:nvPr>
        </p:nvSpPr>
        <p:spPr>
          <a:xfrm>
            <a:off x="311775" y="272525"/>
            <a:ext cx="4438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t>Live translation instructions</a:t>
            </a:r>
            <a:endParaRPr b="1" sz="2720"/>
          </a:p>
        </p:txBody>
      </p:sp>
      <p:sp>
        <p:nvSpPr>
          <p:cNvPr id="272" name="Google Shape;272;p26"/>
          <p:cNvSpPr txBox="1"/>
          <p:nvPr>
            <p:ph idx="1" type="body"/>
          </p:nvPr>
        </p:nvSpPr>
        <p:spPr>
          <a:xfrm>
            <a:off x="157800" y="1121850"/>
            <a:ext cx="4108500" cy="3416400"/>
          </a:xfrm>
          <a:prstGeom prst="rect">
            <a:avLst/>
          </a:prstGeom>
        </p:spPr>
        <p:txBody>
          <a:bodyPr anchorCtr="0" anchor="t" bIns="91425" lIns="91425" spcFirstLastPara="1" rIns="91425" wrap="square" tIns="91425">
            <a:normAutofit/>
          </a:bodyPr>
          <a:lstStyle/>
          <a:p>
            <a:pPr indent="-393700" lvl="0" marL="457200" rtl="0" algn="l">
              <a:spcBef>
                <a:spcPts val="0"/>
              </a:spcBef>
              <a:spcAft>
                <a:spcPts val="0"/>
              </a:spcAft>
              <a:buClr>
                <a:schemeClr val="dk1"/>
              </a:buClr>
              <a:buSzPts val="2600"/>
              <a:buChar char="●"/>
            </a:pPr>
            <a:r>
              <a:rPr lang="en-GB" sz="2600">
                <a:solidFill>
                  <a:schemeClr val="dk1"/>
                </a:solidFill>
              </a:rPr>
              <a:t>Click the Interpretation button on the zoom bar at the bottom.</a:t>
            </a:r>
            <a:endParaRPr sz="2600">
              <a:solidFill>
                <a:schemeClr val="dk1"/>
              </a:solidFill>
            </a:endParaRPr>
          </a:p>
          <a:p>
            <a:pPr indent="-393700" lvl="0" marL="457200" rtl="0" algn="l">
              <a:spcBef>
                <a:spcPts val="0"/>
              </a:spcBef>
              <a:spcAft>
                <a:spcPts val="0"/>
              </a:spcAft>
              <a:buClr>
                <a:schemeClr val="dk1"/>
              </a:buClr>
              <a:buSzPts val="2600"/>
              <a:buChar char="●"/>
            </a:pPr>
            <a:r>
              <a:rPr lang="en-GB" sz="2600">
                <a:solidFill>
                  <a:schemeClr val="dk1"/>
                </a:solidFill>
              </a:rPr>
              <a:t>Click on the language you want - Spanish or English</a:t>
            </a:r>
            <a:endParaRPr sz="2600">
              <a:solidFill>
                <a:schemeClr val="dk1"/>
              </a:solidFill>
            </a:endParaRPr>
          </a:p>
        </p:txBody>
      </p:sp>
      <p:sp>
        <p:nvSpPr>
          <p:cNvPr id="273" name="Google Shape;273;p26"/>
          <p:cNvSpPr txBox="1"/>
          <p:nvPr/>
        </p:nvSpPr>
        <p:spPr>
          <a:xfrm>
            <a:off x="3187550" y="334025"/>
            <a:ext cx="74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200"/>
              <a:t>🌐</a:t>
            </a:r>
            <a:endParaRPr sz="4200"/>
          </a:p>
        </p:txBody>
      </p:sp>
      <p:sp>
        <p:nvSpPr>
          <p:cNvPr id="274" name="Google Shape;274;p26"/>
          <p:cNvSpPr txBox="1"/>
          <p:nvPr/>
        </p:nvSpPr>
        <p:spPr>
          <a:xfrm>
            <a:off x="5110800" y="272525"/>
            <a:ext cx="403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Instrucciones de traducción en vivo</a:t>
            </a:r>
            <a:endParaRPr b="1" sz="2500"/>
          </a:p>
        </p:txBody>
      </p:sp>
      <p:sp>
        <p:nvSpPr>
          <p:cNvPr id="275" name="Google Shape;275;p26"/>
          <p:cNvSpPr txBox="1"/>
          <p:nvPr/>
        </p:nvSpPr>
        <p:spPr>
          <a:xfrm>
            <a:off x="4886025" y="1121850"/>
            <a:ext cx="4108500" cy="2986200"/>
          </a:xfrm>
          <a:prstGeom prst="rect">
            <a:avLst/>
          </a:prstGeom>
          <a:noFill/>
          <a:ln>
            <a:noFill/>
          </a:ln>
        </p:spPr>
        <p:txBody>
          <a:bodyPr anchorCtr="0" anchor="t" bIns="91425" lIns="91425" spcFirstLastPara="1" rIns="91425" wrap="square" tIns="91425">
            <a:spAutoFit/>
          </a:bodyPr>
          <a:lstStyle/>
          <a:p>
            <a:pPr indent="-393700" lvl="0" marL="457200" rtl="0" algn="l">
              <a:spcBef>
                <a:spcPts val="0"/>
              </a:spcBef>
              <a:spcAft>
                <a:spcPts val="0"/>
              </a:spcAft>
              <a:buSzPts val="2600"/>
              <a:buChar char="●"/>
            </a:pPr>
            <a:r>
              <a:rPr lang="en-GB" sz="2600"/>
              <a:t>Haga clic en el botón Interpretación en la barra de zoom en la parte inferior.</a:t>
            </a:r>
            <a:endParaRPr sz="2600"/>
          </a:p>
          <a:p>
            <a:pPr indent="-393700" lvl="0" marL="457200" rtl="0" algn="l">
              <a:spcBef>
                <a:spcPts val="0"/>
              </a:spcBef>
              <a:spcAft>
                <a:spcPts val="0"/>
              </a:spcAft>
              <a:buSzPts val="2600"/>
              <a:buChar char="●"/>
            </a:pPr>
            <a:r>
              <a:rPr lang="en-GB" sz="2600"/>
              <a:t>Haga clic en el idioma que desee: español o inglés.</a:t>
            </a:r>
            <a:endParaRPr sz="2600"/>
          </a:p>
        </p:txBody>
      </p:sp>
      <p:sp>
        <p:nvSpPr>
          <p:cNvPr id="276" name="Google Shape;276;p26"/>
          <p:cNvSpPr txBox="1"/>
          <p:nvPr/>
        </p:nvSpPr>
        <p:spPr>
          <a:xfrm>
            <a:off x="8131325" y="334025"/>
            <a:ext cx="74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200"/>
              <a:t>🌐</a:t>
            </a:r>
            <a:endParaRPr sz="4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53"/>
          <p:cNvPicPr preferRelativeResize="0"/>
          <p:nvPr/>
        </p:nvPicPr>
        <p:blipFill>
          <a:blip r:embed="rId3">
            <a:alphaModFix/>
          </a:blip>
          <a:stretch>
            <a:fillRect/>
          </a:stretch>
        </p:blipFill>
        <p:spPr>
          <a:xfrm>
            <a:off x="0" y="67350"/>
            <a:ext cx="9095342" cy="50761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4"/>
          <p:cNvSpPr txBox="1"/>
          <p:nvPr/>
        </p:nvSpPr>
        <p:spPr>
          <a:xfrm>
            <a:off x="141775" y="82675"/>
            <a:ext cx="6723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300">
                <a:solidFill>
                  <a:schemeClr val="accent4"/>
                </a:solidFill>
              </a:rPr>
              <a:t>At the end of the peer review process</a:t>
            </a:r>
            <a:endParaRPr b="1" sz="2300">
              <a:solidFill>
                <a:schemeClr val="accent4"/>
              </a:solidFill>
            </a:endParaRPr>
          </a:p>
        </p:txBody>
      </p:sp>
      <p:pic>
        <p:nvPicPr>
          <p:cNvPr id="583" name="Google Shape;583;p54"/>
          <p:cNvPicPr preferRelativeResize="0"/>
          <p:nvPr/>
        </p:nvPicPr>
        <p:blipFill>
          <a:blip r:embed="rId3">
            <a:alphaModFix/>
          </a:blip>
          <a:stretch>
            <a:fillRect/>
          </a:stretch>
        </p:blipFill>
        <p:spPr>
          <a:xfrm>
            <a:off x="104000" y="621475"/>
            <a:ext cx="3773825" cy="4126876"/>
          </a:xfrm>
          <a:prstGeom prst="rect">
            <a:avLst/>
          </a:prstGeom>
          <a:noFill/>
          <a:ln>
            <a:noFill/>
          </a:ln>
        </p:spPr>
      </p:pic>
      <p:pic>
        <p:nvPicPr>
          <p:cNvPr id="584" name="Google Shape;584;p54"/>
          <p:cNvPicPr preferRelativeResize="0"/>
          <p:nvPr/>
        </p:nvPicPr>
        <p:blipFill>
          <a:blip r:embed="rId4">
            <a:alphaModFix/>
          </a:blip>
          <a:stretch>
            <a:fillRect/>
          </a:stretch>
        </p:blipFill>
        <p:spPr>
          <a:xfrm>
            <a:off x="4030225" y="621475"/>
            <a:ext cx="4961375" cy="4001276"/>
          </a:xfrm>
          <a:prstGeom prst="rect">
            <a:avLst/>
          </a:prstGeom>
          <a:noFill/>
          <a:ln>
            <a:noFill/>
          </a:ln>
        </p:spPr>
      </p:pic>
      <p:sp>
        <p:nvSpPr>
          <p:cNvPr id="585" name="Google Shape;585;p54"/>
          <p:cNvSpPr txBox="1"/>
          <p:nvPr/>
        </p:nvSpPr>
        <p:spPr>
          <a:xfrm>
            <a:off x="4110225" y="4516375"/>
            <a:ext cx="4430700" cy="384900"/>
          </a:xfrm>
          <a:prstGeom prst="rect">
            <a:avLst/>
          </a:prstGeom>
          <a:noFill/>
          <a:ln>
            <a:noFill/>
          </a:ln>
        </p:spPr>
        <p:txBody>
          <a:bodyPr anchorCtr="0" anchor="t" bIns="91425" lIns="91425" spcFirstLastPara="1" rIns="91425" wrap="square" tIns="91425">
            <a:spAutoFit/>
          </a:bodyPr>
          <a:lstStyle/>
          <a:p>
            <a:pPr indent="0" lvl="0" marL="88900" marR="88900" rtl="0" algn="l">
              <a:lnSpc>
                <a:spcPct val="142857"/>
              </a:lnSpc>
              <a:spcBef>
                <a:spcPts val="0"/>
              </a:spcBef>
              <a:spcAft>
                <a:spcPts val="800"/>
              </a:spcAft>
              <a:buNone/>
            </a:pPr>
            <a:r>
              <a:rPr lang="en-GB" sz="1300" u="sng">
                <a:solidFill>
                  <a:schemeClr val="hlink"/>
                </a:solidFill>
                <a:hlinkClick r:id="rId5"/>
              </a:rPr>
              <a:t>https://doi.org/10.5281/zenodo.7320029</a:t>
            </a:r>
            <a:endParaRPr sz="1500">
              <a:solidFill>
                <a:srgbClr val="333333"/>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5"/>
          <p:cNvSpPr txBox="1"/>
          <p:nvPr/>
        </p:nvSpPr>
        <p:spPr>
          <a:xfrm>
            <a:off x="311700" y="16960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100">
                <a:solidFill>
                  <a:schemeClr val="accent4"/>
                </a:solidFill>
              </a:rPr>
              <a:t>If you don’t have access to journal articles</a:t>
            </a:r>
            <a:endParaRPr b="1" sz="3100">
              <a:solidFill>
                <a:schemeClr val="accent4"/>
              </a:solidFill>
            </a:endParaRPr>
          </a:p>
        </p:txBody>
      </p:sp>
      <p:sp>
        <p:nvSpPr>
          <p:cNvPr id="591" name="Google Shape;591;p55"/>
          <p:cNvSpPr txBox="1"/>
          <p:nvPr/>
        </p:nvSpPr>
        <p:spPr>
          <a:xfrm>
            <a:off x="311700" y="933088"/>
            <a:ext cx="8520600" cy="2541600"/>
          </a:xfrm>
          <a:prstGeom prst="rect">
            <a:avLst/>
          </a:prstGeom>
          <a:noFill/>
          <a:ln>
            <a:noFill/>
          </a:ln>
        </p:spPr>
        <p:txBody>
          <a:bodyPr anchorCtr="0" anchor="t" bIns="91425" lIns="91425" spcFirstLastPara="1" rIns="91425" wrap="square" tIns="91425">
            <a:normAutofit fontScale="77500"/>
          </a:bodyPr>
          <a:lstStyle/>
          <a:p>
            <a:pPr indent="-386080" lvl="0" marL="457200" rtl="0" algn="l">
              <a:lnSpc>
                <a:spcPct val="115000"/>
              </a:lnSpc>
              <a:spcBef>
                <a:spcPts val="0"/>
              </a:spcBef>
              <a:spcAft>
                <a:spcPts val="0"/>
              </a:spcAft>
              <a:buClr>
                <a:schemeClr val="dk1"/>
              </a:buClr>
              <a:buSzPct val="100000"/>
              <a:buFont typeface="Arial"/>
              <a:buChar char="●"/>
            </a:pPr>
            <a:r>
              <a:rPr lang="en-GB" sz="3200">
                <a:solidFill>
                  <a:schemeClr val="dk1"/>
                </a:solidFill>
              </a:rPr>
              <a:t>Unpaywall - </a:t>
            </a:r>
            <a:r>
              <a:rPr lang="en-GB" sz="3200" u="sng">
                <a:solidFill>
                  <a:schemeClr val="hlink"/>
                </a:solidFill>
                <a:hlinkClick r:id="rId3"/>
              </a:rPr>
              <a:t>https://unpaywall.org/</a:t>
            </a:r>
            <a:endParaRPr sz="3200">
              <a:solidFill>
                <a:schemeClr val="dk1"/>
              </a:solidFill>
            </a:endParaRPr>
          </a:p>
          <a:p>
            <a:pPr indent="-386080" lvl="0" marL="457200" rtl="0" algn="l">
              <a:lnSpc>
                <a:spcPct val="115000"/>
              </a:lnSpc>
              <a:spcBef>
                <a:spcPts val="0"/>
              </a:spcBef>
              <a:spcAft>
                <a:spcPts val="0"/>
              </a:spcAft>
              <a:buClr>
                <a:schemeClr val="dk1"/>
              </a:buClr>
              <a:buSzPct val="100000"/>
              <a:buFont typeface="Average"/>
              <a:buChar char="●"/>
            </a:pPr>
            <a:r>
              <a:rPr lang="en-GB" sz="3200">
                <a:solidFill>
                  <a:schemeClr val="dk1"/>
                </a:solidFill>
              </a:rPr>
              <a:t>Open access button - </a:t>
            </a:r>
            <a:r>
              <a:rPr lang="en-GB" sz="3200" u="sng">
                <a:solidFill>
                  <a:schemeClr val="hlink"/>
                </a:solidFill>
                <a:hlinkClick r:id="rId4"/>
              </a:rPr>
              <a:t>https://openaccessbutton.org/</a:t>
            </a:r>
            <a:endParaRPr sz="3200">
              <a:solidFill>
                <a:schemeClr val="dk1"/>
              </a:solidFill>
            </a:endParaRPr>
          </a:p>
          <a:p>
            <a:pPr indent="-386080" lvl="0" marL="457200" rtl="0" algn="l">
              <a:lnSpc>
                <a:spcPct val="115000"/>
              </a:lnSpc>
              <a:spcBef>
                <a:spcPts val="0"/>
              </a:spcBef>
              <a:spcAft>
                <a:spcPts val="0"/>
              </a:spcAft>
              <a:buClr>
                <a:schemeClr val="dk1"/>
              </a:buClr>
              <a:buSzPct val="100000"/>
              <a:buFont typeface="Arial"/>
              <a:buChar char="●"/>
            </a:pPr>
            <a:r>
              <a:rPr lang="en-GB" sz="3200">
                <a:solidFill>
                  <a:schemeClr val="dk1"/>
                </a:solidFill>
              </a:rPr>
              <a:t>Research gate - to request articles</a:t>
            </a:r>
            <a:endParaRPr sz="3200">
              <a:solidFill>
                <a:schemeClr val="dk1"/>
              </a:solidFill>
            </a:endParaRPr>
          </a:p>
          <a:p>
            <a:pPr indent="-386080" lvl="0" marL="457200" rtl="0" algn="l">
              <a:lnSpc>
                <a:spcPct val="115000"/>
              </a:lnSpc>
              <a:spcBef>
                <a:spcPts val="0"/>
              </a:spcBef>
              <a:spcAft>
                <a:spcPts val="0"/>
              </a:spcAft>
              <a:buClr>
                <a:schemeClr val="dk1"/>
              </a:buClr>
              <a:buSzPct val="100000"/>
              <a:buFont typeface="Arial"/>
              <a:buChar char="●"/>
            </a:pPr>
            <a:r>
              <a:rPr lang="en-GB" sz="3200">
                <a:solidFill>
                  <a:schemeClr val="dk1"/>
                </a:solidFill>
              </a:rPr>
              <a:t>Email authors or other academics</a:t>
            </a:r>
            <a:endParaRPr sz="3200">
              <a:solidFill>
                <a:schemeClr val="dk1"/>
              </a:solidFill>
            </a:endParaRPr>
          </a:p>
          <a:p>
            <a:pPr indent="-386080" lvl="0" marL="457200" rtl="0" algn="l">
              <a:lnSpc>
                <a:spcPct val="115000"/>
              </a:lnSpc>
              <a:spcBef>
                <a:spcPts val="0"/>
              </a:spcBef>
              <a:spcAft>
                <a:spcPts val="0"/>
              </a:spcAft>
              <a:buClr>
                <a:schemeClr val="dk1"/>
              </a:buClr>
              <a:buSzPct val="100000"/>
              <a:buFont typeface="Arial"/>
              <a:buChar char="●"/>
            </a:pPr>
            <a:r>
              <a:rPr lang="en-GB" sz="3200">
                <a:solidFill>
                  <a:schemeClr val="dk1"/>
                </a:solidFill>
              </a:rPr>
              <a:t>Sci-hub  </a:t>
            </a:r>
            <a:endParaRPr sz="3200">
              <a:solidFill>
                <a:schemeClr val="dk1"/>
              </a:solidFill>
            </a:endParaRPr>
          </a:p>
        </p:txBody>
      </p:sp>
      <p:pic>
        <p:nvPicPr>
          <p:cNvPr id="592" name="Google Shape;592;p55"/>
          <p:cNvPicPr preferRelativeResize="0"/>
          <p:nvPr/>
        </p:nvPicPr>
        <p:blipFill>
          <a:blip r:embed="rId5">
            <a:alphaModFix/>
          </a:blip>
          <a:stretch>
            <a:fillRect/>
          </a:stretch>
        </p:blipFill>
        <p:spPr>
          <a:xfrm>
            <a:off x="5867425" y="3552675"/>
            <a:ext cx="3037975" cy="1165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56"/>
          <p:cNvSpPr txBox="1"/>
          <p:nvPr>
            <p:ph type="title"/>
          </p:nvPr>
        </p:nvSpPr>
        <p:spPr>
          <a:xfrm>
            <a:off x="311700" y="310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220">
                <a:solidFill>
                  <a:schemeClr val="accent4"/>
                </a:solidFill>
              </a:rPr>
              <a:t>Questions????</a:t>
            </a:r>
            <a:endParaRPr b="1" sz="3220">
              <a:solidFill>
                <a:schemeClr val="accent4"/>
              </a:solidFill>
            </a:endParaRPr>
          </a:p>
        </p:txBody>
      </p:sp>
      <p:sp>
        <p:nvSpPr>
          <p:cNvPr id="598" name="Google Shape;598;p56"/>
          <p:cNvSpPr txBox="1"/>
          <p:nvPr>
            <p:ph idx="1" type="body"/>
          </p:nvPr>
        </p:nvSpPr>
        <p:spPr>
          <a:xfrm>
            <a:off x="311700" y="1152475"/>
            <a:ext cx="431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700">
                <a:solidFill>
                  <a:schemeClr val="dk1"/>
                </a:solidFill>
              </a:rPr>
              <a:t>Please put your hand up or write your question in the chat or shared document.</a:t>
            </a:r>
            <a:endParaRPr sz="2700">
              <a:solidFill>
                <a:schemeClr val="dk1"/>
              </a:solidFill>
            </a:endParaRPr>
          </a:p>
        </p:txBody>
      </p:sp>
      <p:pic>
        <p:nvPicPr>
          <p:cNvPr id="599" name="Google Shape;599;p56"/>
          <p:cNvPicPr preferRelativeResize="0"/>
          <p:nvPr/>
        </p:nvPicPr>
        <p:blipFill>
          <a:blip r:embed="rId3">
            <a:alphaModFix/>
          </a:blip>
          <a:stretch>
            <a:fillRect/>
          </a:stretch>
        </p:blipFill>
        <p:spPr>
          <a:xfrm>
            <a:off x="5330575" y="425050"/>
            <a:ext cx="2638487" cy="39557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7"/>
          <p:cNvSpPr txBox="1"/>
          <p:nvPr>
            <p:ph type="title"/>
          </p:nvPr>
        </p:nvSpPr>
        <p:spPr>
          <a:xfrm>
            <a:off x="148875" y="1394350"/>
            <a:ext cx="42603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GB" sz="4200">
                <a:solidFill>
                  <a:schemeClr val="accent4"/>
                </a:solidFill>
              </a:rPr>
              <a:t>Demonstration</a:t>
            </a:r>
            <a:endParaRPr b="1" sz="4200">
              <a:solidFill>
                <a:schemeClr val="accent4"/>
              </a:solidFill>
            </a:endParaRPr>
          </a:p>
        </p:txBody>
      </p:sp>
      <p:pic>
        <p:nvPicPr>
          <p:cNvPr id="605" name="Google Shape;605;p57"/>
          <p:cNvPicPr preferRelativeResize="0"/>
          <p:nvPr/>
        </p:nvPicPr>
        <p:blipFill>
          <a:blip r:embed="rId3">
            <a:alphaModFix/>
          </a:blip>
          <a:stretch>
            <a:fillRect/>
          </a:stretch>
        </p:blipFill>
        <p:spPr>
          <a:xfrm>
            <a:off x="4572000" y="746250"/>
            <a:ext cx="4267197" cy="32003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8"/>
          <p:cNvSpPr txBox="1"/>
          <p:nvPr/>
        </p:nvSpPr>
        <p:spPr>
          <a:xfrm>
            <a:off x="163375" y="99875"/>
            <a:ext cx="8924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200">
                <a:solidFill>
                  <a:schemeClr val="accent4"/>
                </a:solidFill>
                <a:latin typeface="Oswald"/>
                <a:ea typeface="Oswald"/>
                <a:cs typeface="Oswald"/>
                <a:sym typeface="Oswald"/>
              </a:rPr>
              <a:t>Moving towards open and accessible research</a:t>
            </a:r>
            <a:endParaRPr b="1" sz="3200">
              <a:solidFill>
                <a:schemeClr val="accent4"/>
              </a:solidFill>
              <a:latin typeface="Oswald"/>
              <a:ea typeface="Oswald"/>
              <a:cs typeface="Oswald"/>
              <a:sym typeface="Oswald"/>
            </a:endParaRPr>
          </a:p>
        </p:txBody>
      </p:sp>
      <p:pic>
        <p:nvPicPr>
          <p:cNvPr id="611" name="Google Shape;611;p58"/>
          <p:cNvPicPr preferRelativeResize="0"/>
          <p:nvPr/>
        </p:nvPicPr>
        <p:blipFill rotWithShape="1">
          <a:blip r:embed="rId3">
            <a:alphaModFix/>
          </a:blip>
          <a:srcRect b="21146" l="5987" r="4782" t="12478"/>
          <a:stretch/>
        </p:blipFill>
        <p:spPr>
          <a:xfrm>
            <a:off x="224725" y="771825"/>
            <a:ext cx="8590749" cy="3594625"/>
          </a:xfrm>
          <a:prstGeom prst="rect">
            <a:avLst/>
          </a:prstGeom>
          <a:noFill/>
          <a:ln>
            <a:noFill/>
          </a:ln>
        </p:spPr>
      </p:pic>
      <p:sp>
        <p:nvSpPr>
          <p:cNvPr id="612" name="Google Shape;612;p58"/>
          <p:cNvSpPr txBox="1"/>
          <p:nvPr/>
        </p:nvSpPr>
        <p:spPr>
          <a:xfrm>
            <a:off x="1157075" y="4279225"/>
            <a:ext cx="7227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rgbClr val="000000"/>
                </a:solidFill>
              </a:rPr>
              <a:t>An adapted reproducible spectrum (Peng 2011) with the addition of protocols.</a:t>
            </a:r>
            <a:endParaRPr b="1" sz="1600"/>
          </a:p>
        </p:txBody>
      </p:sp>
      <p:sp>
        <p:nvSpPr>
          <p:cNvPr id="613" name="Google Shape;613;p58"/>
          <p:cNvSpPr txBox="1"/>
          <p:nvPr/>
        </p:nvSpPr>
        <p:spPr>
          <a:xfrm>
            <a:off x="0" y="4664125"/>
            <a:ext cx="91440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600"/>
              </a:spcBef>
              <a:spcAft>
                <a:spcPts val="0"/>
              </a:spcAft>
              <a:buNone/>
            </a:pPr>
            <a:r>
              <a:rPr lang="en-GB">
                <a:solidFill>
                  <a:schemeClr val="dk1"/>
                </a:solidFill>
              </a:rPr>
              <a:t>Karoune &amp; Plomp 2022, </a:t>
            </a:r>
            <a:r>
              <a:rPr lang="en-GB">
                <a:solidFill>
                  <a:schemeClr val="dk1"/>
                </a:solidFill>
              </a:rPr>
              <a:t>Removing Barriers to Reproducible Archaeology, </a:t>
            </a:r>
            <a:r>
              <a:rPr lang="en-GB" sz="1300" u="sng">
                <a:solidFill>
                  <a:schemeClr val="hlink"/>
                </a:solidFill>
                <a:hlinkClick r:id="rId4"/>
              </a:rPr>
              <a:t>https://doi.org/10.5281/zenodo.6618672</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59"/>
          <p:cNvSpPr txBox="1"/>
          <p:nvPr/>
        </p:nvSpPr>
        <p:spPr>
          <a:xfrm>
            <a:off x="60200" y="152400"/>
            <a:ext cx="2466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000">
                <a:solidFill>
                  <a:schemeClr val="accent4"/>
                </a:solidFill>
              </a:rPr>
              <a:t>Open Publishing Guide</a:t>
            </a:r>
            <a:endParaRPr b="1" sz="3000">
              <a:solidFill>
                <a:schemeClr val="accent4"/>
              </a:solidFill>
            </a:endParaRPr>
          </a:p>
        </p:txBody>
      </p:sp>
      <p:sp>
        <p:nvSpPr>
          <p:cNvPr id="619" name="Google Shape;619;p59"/>
          <p:cNvSpPr txBox="1"/>
          <p:nvPr/>
        </p:nvSpPr>
        <p:spPr>
          <a:xfrm>
            <a:off x="143750" y="1973550"/>
            <a:ext cx="2299800" cy="1431600"/>
          </a:xfrm>
          <a:prstGeom prst="rect">
            <a:avLst/>
          </a:prstGeom>
          <a:noFill/>
          <a:ln>
            <a:noFill/>
          </a:ln>
        </p:spPr>
        <p:txBody>
          <a:bodyPr anchorCtr="0" anchor="t" bIns="91425" lIns="91425" spcFirstLastPara="1" rIns="91425" wrap="square" tIns="91425">
            <a:spAutoFit/>
          </a:bodyPr>
          <a:lstStyle/>
          <a:p>
            <a:pPr indent="0" lvl="0" marL="88900" marR="88900" rtl="0" algn="l">
              <a:lnSpc>
                <a:spcPct val="142857"/>
              </a:lnSpc>
              <a:spcBef>
                <a:spcPts val="0"/>
              </a:spcBef>
              <a:spcAft>
                <a:spcPts val="800"/>
              </a:spcAft>
              <a:buNone/>
            </a:pPr>
            <a:r>
              <a:rPr lang="en-GB" sz="2100" u="sng">
                <a:solidFill>
                  <a:schemeClr val="hlink"/>
                </a:solidFill>
                <a:hlinkClick r:id="rId3"/>
              </a:rPr>
              <a:t>https://doi.org/10.5281/zenodo.6803489</a:t>
            </a:r>
            <a:endParaRPr sz="2500">
              <a:solidFill>
                <a:srgbClr val="333333"/>
              </a:solidFill>
            </a:endParaRPr>
          </a:p>
        </p:txBody>
      </p:sp>
      <p:pic>
        <p:nvPicPr>
          <p:cNvPr id="620" name="Google Shape;620;p59"/>
          <p:cNvPicPr preferRelativeResize="0"/>
          <p:nvPr/>
        </p:nvPicPr>
        <p:blipFill>
          <a:blip r:embed="rId4">
            <a:alphaModFix/>
          </a:blip>
          <a:stretch>
            <a:fillRect/>
          </a:stretch>
        </p:blipFill>
        <p:spPr>
          <a:xfrm>
            <a:off x="2679500" y="152400"/>
            <a:ext cx="6295844"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60"/>
          <p:cNvSpPr txBox="1"/>
          <p:nvPr>
            <p:ph type="title"/>
          </p:nvPr>
        </p:nvSpPr>
        <p:spPr>
          <a:xfrm>
            <a:off x="311700" y="158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820">
                <a:solidFill>
                  <a:schemeClr val="accent4"/>
                </a:solidFill>
              </a:rPr>
              <a:t>Steps towards open and accessible publishing</a:t>
            </a:r>
            <a:endParaRPr b="1" sz="2820">
              <a:solidFill>
                <a:schemeClr val="accent4"/>
              </a:solidFill>
            </a:endParaRPr>
          </a:p>
        </p:txBody>
      </p:sp>
      <p:sp>
        <p:nvSpPr>
          <p:cNvPr id="626" name="Google Shape;626;p60"/>
          <p:cNvSpPr txBox="1"/>
          <p:nvPr>
            <p:ph idx="1" type="body"/>
          </p:nvPr>
        </p:nvSpPr>
        <p:spPr>
          <a:xfrm>
            <a:off x="95125" y="1821775"/>
            <a:ext cx="1781700" cy="16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358"/>
              <a:buNone/>
            </a:pPr>
            <a:r>
              <a:rPr b="1" lang="en-GB" sz="2400">
                <a:solidFill>
                  <a:schemeClr val="dk1"/>
                </a:solidFill>
              </a:rPr>
              <a:t>Accessible research</a:t>
            </a:r>
            <a:endParaRPr b="1" sz="2400">
              <a:solidFill>
                <a:schemeClr val="dk1"/>
              </a:solidFill>
            </a:endParaRPr>
          </a:p>
          <a:p>
            <a:pPr indent="0" lvl="0" marL="0" rtl="0" algn="ctr">
              <a:spcBef>
                <a:spcPts val="1200"/>
              </a:spcBef>
              <a:spcAft>
                <a:spcPts val="0"/>
              </a:spcAft>
              <a:buSzPts val="358"/>
              <a:buNone/>
            </a:pPr>
            <a:r>
              <a:rPr b="1" lang="en-GB" sz="2400">
                <a:solidFill>
                  <a:schemeClr val="dk1"/>
                </a:solidFill>
              </a:rPr>
              <a:t>papers</a:t>
            </a:r>
            <a:endParaRPr b="1" sz="2400">
              <a:solidFill>
                <a:schemeClr val="dk1"/>
              </a:solidFill>
            </a:endParaRPr>
          </a:p>
          <a:p>
            <a:pPr indent="0" lvl="0" marL="0" rtl="0" algn="ctr">
              <a:spcBef>
                <a:spcPts val="1200"/>
              </a:spcBef>
              <a:spcAft>
                <a:spcPts val="1200"/>
              </a:spcAft>
              <a:buSzPts val="358"/>
              <a:buNone/>
            </a:pPr>
            <a:r>
              <a:t/>
            </a:r>
            <a:endParaRPr b="1" sz="2400">
              <a:solidFill>
                <a:schemeClr val="dk1"/>
              </a:solidFill>
            </a:endParaRPr>
          </a:p>
        </p:txBody>
      </p:sp>
      <p:cxnSp>
        <p:nvCxnSpPr>
          <p:cNvPr id="627" name="Google Shape;627;p60"/>
          <p:cNvCxnSpPr/>
          <p:nvPr/>
        </p:nvCxnSpPr>
        <p:spPr>
          <a:xfrm flipH="1" rot="10800000">
            <a:off x="1756650" y="964375"/>
            <a:ext cx="2443200" cy="857400"/>
          </a:xfrm>
          <a:prstGeom prst="straightConnector1">
            <a:avLst/>
          </a:prstGeom>
          <a:noFill/>
          <a:ln cap="flat" cmpd="sng" w="28575">
            <a:solidFill>
              <a:srgbClr val="FF0000"/>
            </a:solidFill>
            <a:prstDash val="solid"/>
            <a:round/>
            <a:headEnd len="med" w="med" type="none"/>
            <a:tailEnd len="med" w="med" type="triangle"/>
          </a:ln>
        </p:spPr>
      </p:cxnSp>
      <p:sp>
        <p:nvSpPr>
          <p:cNvPr id="628" name="Google Shape;628;p60"/>
          <p:cNvSpPr txBox="1"/>
          <p:nvPr/>
        </p:nvSpPr>
        <p:spPr>
          <a:xfrm>
            <a:off x="4220275" y="703750"/>
            <a:ext cx="4874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Make it open access</a:t>
            </a:r>
            <a:endParaRPr sz="2200"/>
          </a:p>
          <a:p>
            <a:pPr indent="-368300" lvl="0" marL="457200" rtl="0" algn="l">
              <a:spcBef>
                <a:spcPts val="0"/>
              </a:spcBef>
              <a:spcAft>
                <a:spcPts val="0"/>
              </a:spcAft>
              <a:buSzPts val="2200"/>
              <a:buChar char="●"/>
            </a:pPr>
            <a:r>
              <a:rPr lang="en-GB" sz="2200"/>
              <a:t>What is the best method for you?</a:t>
            </a:r>
            <a:endParaRPr sz="2200"/>
          </a:p>
        </p:txBody>
      </p:sp>
      <p:sp>
        <p:nvSpPr>
          <p:cNvPr id="629" name="Google Shape;629;p60"/>
          <p:cNvSpPr txBox="1"/>
          <p:nvPr/>
        </p:nvSpPr>
        <p:spPr>
          <a:xfrm>
            <a:off x="2797950" y="91060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1"/>
          <p:cNvSpPr txBox="1"/>
          <p:nvPr>
            <p:ph type="title"/>
          </p:nvPr>
        </p:nvSpPr>
        <p:spPr>
          <a:xfrm>
            <a:off x="311700" y="158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820">
                <a:solidFill>
                  <a:schemeClr val="accent4"/>
                </a:solidFill>
              </a:rPr>
              <a:t>Steps towards open and accessible publishing</a:t>
            </a:r>
            <a:endParaRPr b="1" sz="2820">
              <a:solidFill>
                <a:schemeClr val="accent4"/>
              </a:solidFill>
            </a:endParaRPr>
          </a:p>
        </p:txBody>
      </p:sp>
      <p:sp>
        <p:nvSpPr>
          <p:cNvPr id="635" name="Google Shape;635;p61"/>
          <p:cNvSpPr txBox="1"/>
          <p:nvPr>
            <p:ph idx="1" type="body"/>
          </p:nvPr>
        </p:nvSpPr>
        <p:spPr>
          <a:xfrm>
            <a:off x="95125" y="1821775"/>
            <a:ext cx="1781700" cy="16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358"/>
              <a:buNone/>
            </a:pPr>
            <a:r>
              <a:rPr b="1" lang="en-GB" sz="2400">
                <a:solidFill>
                  <a:schemeClr val="dk1"/>
                </a:solidFill>
              </a:rPr>
              <a:t>Accessible research</a:t>
            </a:r>
            <a:endParaRPr b="1" sz="2400">
              <a:solidFill>
                <a:schemeClr val="dk1"/>
              </a:solidFill>
            </a:endParaRPr>
          </a:p>
          <a:p>
            <a:pPr indent="0" lvl="0" marL="0" rtl="0" algn="ctr">
              <a:spcBef>
                <a:spcPts val="1200"/>
              </a:spcBef>
              <a:spcAft>
                <a:spcPts val="0"/>
              </a:spcAft>
              <a:buSzPts val="358"/>
              <a:buNone/>
            </a:pPr>
            <a:r>
              <a:rPr b="1" lang="en-GB" sz="2400">
                <a:solidFill>
                  <a:schemeClr val="dk1"/>
                </a:solidFill>
              </a:rPr>
              <a:t>papers</a:t>
            </a:r>
            <a:endParaRPr b="1" sz="2400">
              <a:solidFill>
                <a:schemeClr val="dk1"/>
              </a:solidFill>
            </a:endParaRPr>
          </a:p>
          <a:p>
            <a:pPr indent="0" lvl="0" marL="0" rtl="0" algn="ctr">
              <a:spcBef>
                <a:spcPts val="1200"/>
              </a:spcBef>
              <a:spcAft>
                <a:spcPts val="1200"/>
              </a:spcAft>
              <a:buSzPts val="358"/>
              <a:buNone/>
            </a:pPr>
            <a:r>
              <a:t/>
            </a:r>
            <a:endParaRPr b="1" sz="2400">
              <a:solidFill>
                <a:schemeClr val="dk1"/>
              </a:solidFill>
            </a:endParaRPr>
          </a:p>
        </p:txBody>
      </p:sp>
      <p:cxnSp>
        <p:nvCxnSpPr>
          <p:cNvPr id="636" name="Google Shape;636;p61"/>
          <p:cNvCxnSpPr/>
          <p:nvPr/>
        </p:nvCxnSpPr>
        <p:spPr>
          <a:xfrm flipH="1" rot="10800000">
            <a:off x="1756650" y="964375"/>
            <a:ext cx="2443200" cy="857400"/>
          </a:xfrm>
          <a:prstGeom prst="straightConnector1">
            <a:avLst/>
          </a:prstGeom>
          <a:noFill/>
          <a:ln cap="flat" cmpd="sng" w="28575">
            <a:solidFill>
              <a:srgbClr val="FF0000"/>
            </a:solidFill>
            <a:prstDash val="solid"/>
            <a:round/>
            <a:headEnd len="med" w="med" type="none"/>
            <a:tailEnd len="med" w="med" type="triangle"/>
          </a:ln>
        </p:spPr>
      </p:cxnSp>
      <p:sp>
        <p:nvSpPr>
          <p:cNvPr id="637" name="Google Shape;637;p61"/>
          <p:cNvSpPr txBox="1"/>
          <p:nvPr/>
        </p:nvSpPr>
        <p:spPr>
          <a:xfrm>
            <a:off x="4220275" y="703750"/>
            <a:ext cx="4874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Make it open access</a:t>
            </a:r>
            <a:endParaRPr sz="2200"/>
          </a:p>
          <a:p>
            <a:pPr indent="-368300" lvl="0" marL="457200" rtl="0" algn="l">
              <a:spcBef>
                <a:spcPts val="0"/>
              </a:spcBef>
              <a:spcAft>
                <a:spcPts val="0"/>
              </a:spcAft>
              <a:buSzPts val="2200"/>
              <a:buChar char="●"/>
            </a:pPr>
            <a:r>
              <a:rPr lang="en-GB" sz="2200"/>
              <a:t>What is the best method for you?</a:t>
            </a:r>
            <a:endParaRPr sz="2200"/>
          </a:p>
        </p:txBody>
      </p:sp>
      <p:sp>
        <p:nvSpPr>
          <p:cNvPr id="638" name="Google Shape;638;p61"/>
          <p:cNvSpPr txBox="1"/>
          <p:nvPr/>
        </p:nvSpPr>
        <p:spPr>
          <a:xfrm>
            <a:off x="2797950" y="91060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cxnSp>
        <p:nvCxnSpPr>
          <p:cNvPr id="639" name="Google Shape;639;p61"/>
          <p:cNvCxnSpPr/>
          <p:nvPr/>
        </p:nvCxnSpPr>
        <p:spPr>
          <a:xfrm flipH="1" rot="10800000">
            <a:off x="1876825" y="1807288"/>
            <a:ext cx="2266200" cy="389700"/>
          </a:xfrm>
          <a:prstGeom prst="straightConnector1">
            <a:avLst/>
          </a:prstGeom>
          <a:noFill/>
          <a:ln cap="flat" cmpd="sng" w="28575">
            <a:solidFill>
              <a:srgbClr val="FF9900"/>
            </a:solidFill>
            <a:prstDash val="solid"/>
            <a:round/>
            <a:headEnd len="med" w="med" type="none"/>
            <a:tailEnd len="med" w="med" type="triangle"/>
          </a:ln>
        </p:spPr>
      </p:cxnSp>
      <p:sp>
        <p:nvSpPr>
          <p:cNvPr id="640" name="Google Shape;640;p61"/>
          <p:cNvSpPr txBox="1"/>
          <p:nvPr/>
        </p:nvSpPr>
        <p:spPr>
          <a:xfrm>
            <a:off x="4247700" y="1591613"/>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data in a repository</a:t>
            </a:r>
            <a:endParaRPr sz="2200"/>
          </a:p>
        </p:txBody>
      </p:sp>
      <p:sp>
        <p:nvSpPr>
          <p:cNvPr id="641" name="Google Shape;641;p61"/>
          <p:cNvSpPr txBox="1"/>
          <p:nvPr/>
        </p:nvSpPr>
        <p:spPr>
          <a:xfrm>
            <a:off x="3150175" y="1464688"/>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9900"/>
                </a:solidFill>
              </a:rPr>
              <a:t>2</a:t>
            </a:r>
            <a:endParaRPr b="1" sz="2400">
              <a:solidFill>
                <a:srgbClr val="FF99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2"/>
          <p:cNvSpPr txBox="1"/>
          <p:nvPr>
            <p:ph type="title"/>
          </p:nvPr>
        </p:nvSpPr>
        <p:spPr>
          <a:xfrm>
            <a:off x="196825" y="149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920">
                <a:solidFill>
                  <a:schemeClr val="accent4"/>
                </a:solidFill>
              </a:rPr>
              <a:t>Deposit data in a repository</a:t>
            </a:r>
            <a:endParaRPr b="1" sz="2920">
              <a:solidFill>
                <a:schemeClr val="accent4"/>
              </a:solidFill>
            </a:endParaRPr>
          </a:p>
        </p:txBody>
      </p:sp>
      <p:pic>
        <p:nvPicPr>
          <p:cNvPr id="647" name="Google Shape;647;p62"/>
          <p:cNvPicPr preferRelativeResize="0"/>
          <p:nvPr/>
        </p:nvPicPr>
        <p:blipFill>
          <a:blip r:embed="rId3">
            <a:alphaModFix/>
          </a:blip>
          <a:stretch>
            <a:fillRect/>
          </a:stretch>
        </p:blipFill>
        <p:spPr>
          <a:xfrm>
            <a:off x="5639662" y="472447"/>
            <a:ext cx="2455209" cy="751922"/>
          </a:xfrm>
          <a:prstGeom prst="rect">
            <a:avLst/>
          </a:prstGeom>
          <a:noFill/>
          <a:ln>
            <a:noFill/>
          </a:ln>
        </p:spPr>
      </p:pic>
      <p:pic>
        <p:nvPicPr>
          <p:cNvPr id="648" name="Google Shape;648;p62"/>
          <p:cNvPicPr preferRelativeResize="0"/>
          <p:nvPr/>
        </p:nvPicPr>
        <p:blipFill>
          <a:blip r:embed="rId4">
            <a:alphaModFix/>
          </a:blip>
          <a:stretch>
            <a:fillRect/>
          </a:stretch>
        </p:blipFill>
        <p:spPr>
          <a:xfrm>
            <a:off x="6870694" y="1269949"/>
            <a:ext cx="2092132" cy="825702"/>
          </a:xfrm>
          <a:prstGeom prst="rect">
            <a:avLst/>
          </a:prstGeom>
          <a:noFill/>
          <a:ln>
            <a:noFill/>
          </a:ln>
        </p:spPr>
      </p:pic>
      <p:grpSp>
        <p:nvGrpSpPr>
          <p:cNvPr id="649" name="Google Shape;649;p62"/>
          <p:cNvGrpSpPr/>
          <p:nvPr/>
        </p:nvGrpSpPr>
        <p:grpSpPr>
          <a:xfrm>
            <a:off x="6271820" y="2342334"/>
            <a:ext cx="2691016" cy="825733"/>
            <a:chOff x="6364825" y="2422800"/>
            <a:chExt cx="2664900" cy="1030621"/>
          </a:xfrm>
        </p:grpSpPr>
        <p:sp>
          <p:nvSpPr>
            <p:cNvPr id="650" name="Google Shape;650;p62"/>
            <p:cNvSpPr/>
            <p:nvPr/>
          </p:nvSpPr>
          <p:spPr>
            <a:xfrm>
              <a:off x="6364825" y="2422800"/>
              <a:ext cx="2664900" cy="1030500"/>
            </a:xfrm>
            <a:prstGeom prst="rect">
              <a:avLst/>
            </a:prstGeom>
            <a:solidFill>
              <a:srgbClr val="FFFFFF"/>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1" name="Google Shape;651;p62"/>
            <p:cNvPicPr preferRelativeResize="0"/>
            <p:nvPr/>
          </p:nvPicPr>
          <p:blipFill>
            <a:blip r:embed="rId5">
              <a:alphaModFix/>
            </a:blip>
            <a:stretch>
              <a:fillRect/>
            </a:stretch>
          </p:blipFill>
          <p:spPr>
            <a:xfrm>
              <a:off x="6404625" y="2485875"/>
              <a:ext cx="2571750" cy="967546"/>
            </a:xfrm>
            <a:prstGeom prst="rect">
              <a:avLst/>
            </a:prstGeom>
            <a:noFill/>
            <a:ln>
              <a:noFill/>
            </a:ln>
            <a:effectLst>
              <a:outerShdw blurRad="57150" rotWithShape="0" algn="bl" dir="5400000" dist="19050">
                <a:srgbClr val="000000">
                  <a:alpha val="50000"/>
                </a:srgbClr>
              </a:outerShdw>
            </a:effectLst>
          </p:spPr>
        </p:pic>
      </p:grpSp>
      <p:pic>
        <p:nvPicPr>
          <p:cNvPr id="652" name="Google Shape;652;p62"/>
          <p:cNvPicPr preferRelativeResize="0"/>
          <p:nvPr/>
        </p:nvPicPr>
        <p:blipFill>
          <a:blip r:embed="rId6">
            <a:alphaModFix/>
          </a:blip>
          <a:stretch>
            <a:fillRect/>
          </a:stretch>
        </p:blipFill>
        <p:spPr>
          <a:xfrm>
            <a:off x="6100350" y="3414750"/>
            <a:ext cx="2505105" cy="825732"/>
          </a:xfrm>
          <a:prstGeom prst="rect">
            <a:avLst/>
          </a:prstGeom>
          <a:noFill/>
          <a:ln>
            <a:noFill/>
          </a:ln>
        </p:spPr>
      </p:pic>
      <p:sp>
        <p:nvSpPr>
          <p:cNvPr id="653" name="Google Shape;653;p62"/>
          <p:cNvSpPr txBox="1"/>
          <p:nvPr/>
        </p:nvSpPr>
        <p:spPr>
          <a:xfrm>
            <a:off x="196825" y="1007975"/>
            <a:ext cx="55815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GB" sz="2200"/>
              <a:t>Using repositories will be covered in depth in next workshop</a:t>
            </a:r>
            <a:endParaRPr sz="2200"/>
          </a:p>
          <a:p>
            <a:pPr indent="-368300" lvl="0" marL="457200" rtl="0" algn="l">
              <a:spcBef>
                <a:spcPts val="0"/>
              </a:spcBef>
              <a:spcAft>
                <a:spcPts val="0"/>
              </a:spcAft>
              <a:buSzPts val="2200"/>
              <a:buChar char="●"/>
            </a:pPr>
            <a:r>
              <a:rPr lang="en-GB" sz="2200"/>
              <a:t>Lots of free to use repositories to choose from</a:t>
            </a:r>
            <a:endParaRPr sz="2200"/>
          </a:p>
          <a:p>
            <a:pPr indent="-368300" lvl="0" marL="457200" rtl="0" algn="l">
              <a:spcBef>
                <a:spcPts val="0"/>
              </a:spcBef>
              <a:spcAft>
                <a:spcPts val="0"/>
              </a:spcAft>
              <a:buSzPts val="2200"/>
              <a:buChar char="●"/>
            </a:pPr>
            <a:r>
              <a:rPr lang="en-GB" sz="2200"/>
              <a:t>Data does not have to be open</a:t>
            </a:r>
            <a:endParaRPr sz="2200"/>
          </a:p>
          <a:p>
            <a:pPr indent="-368300" lvl="1" marL="914400" rtl="0" algn="l">
              <a:spcBef>
                <a:spcPts val="0"/>
              </a:spcBef>
              <a:spcAft>
                <a:spcPts val="0"/>
              </a:spcAft>
              <a:buSzPts val="2200"/>
              <a:buChar char="○"/>
            </a:pPr>
            <a:r>
              <a:rPr lang="en-GB" sz="2200"/>
              <a:t>Restricted/closed but provide access arrangements is fine</a:t>
            </a:r>
            <a:endParaRPr sz="2200"/>
          </a:p>
          <a:p>
            <a:pPr indent="-368300" lvl="1" marL="914400" rtl="0" algn="l">
              <a:spcBef>
                <a:spcPts val="0"/>
              </a:spcBef>
              <a:spcAft>
                <a:spcPts val="0"/>
              </a:spcAft>
              <a:buSzPts val="2200"/>
              <a:buChar char="○"/>
            </a:pPr>
            <a:r>
              <a:rPr lang="en-GB" sz="2200"/>
              <a:t>Embargoed  </a:t>
            </a:r>
            <a:endParaRPr sz="2200"/>
          </a:p>
          <a:p>
            <a:pPr indent="-368300" lvl="0" marL="457200" rtl="0" algn="l">
              <a:spcBef>
                <a:spcPts val="0"/>
              </a:spcBef>
              <a:spcAft>
                <a:spcPts val="0"/>
              </a:spcAft>
              <a:buSzPts val="2200"/>
              <a:buChar char="●"/>
            </a:pPr>
            <a:r>
              <a:rPr lang="en-GB" sz="2200"/>
              <a:t>Putting data in repo means it will not be lost as gives it a persistent identifier, and has more chance of reuse</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7"/>
          <p:cNvSpPr txBox="1"/>
          <p:nvPr>
            <p:ph idx="4294967295" type="title"/>
          </p:nvPr>
        </p:nvSpPr>
        <p:spPr>
          <a:xfrm>
            <a:off x="0" y="-7"/>
            <a:ext cx="5502000" cy="951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000"/>
              <a:buFont typeface="Arial"/>
              <a:buNone/>
            </a:pPr>
            <a:r>
              <a:rPr lang="en-GB"/>
              <a:t>Introductions</a:t>
            </a:r>
            <a:endParaRPr/>
          </a:p>
        </p:txBody>
      </p:sp>
      <p:sp>
        <p:nvSpPr>
          <p:cNvPr id="282" name="Google Shape;282;p27"/>
          <p:cNvSpPr txBox="1"/>
          <p:nvPr>
            <p:ph idx="4294967295" type="body"/>
          </p:nvPr>
        </p:nvSpPr>
        <p:spPr>
          <a:xfrm>
            <a:off x="88688" y="538538"/>
            <a:ext cx="5192400" cy="477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700"/>
              </a:spcBef>
              <a:spcAft>
                <a:spcPts val="0"/>
              </a:spcAft>
              <a:buNone/>
            </a:pPr>
            <a:r>
              <a:rPr b="1" lang="en-GB" sz="1700"/>
              <a:t>Dr Emma Karoune:</a:t>
            </a:r>
            <a:endParaRPr sz="1700"/>
          </a:p>
        </p:txBody>
      </p:sp>
      <p:sp>
        <p:nvSpPr>
          <p:cNvPr id="283" name="Google Shape;283;p27"/>
          <p:cNvSpPr txBox="1"/>
          <p:nvPr/>
        </p:nvSpPr>
        <p:spPr>
          <a:xfrm>
            <a:off x="175538" y="844913"/>
            <a:ext cx="5105700" cy="1185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700"/>
              <a:t>Research Associate at Historic England</a:t>
            </a:r>
            <a:endParaRPr b="1" sz="1700"/>
          </a:p>
          <a:p>
            <a:pPr indent="-273050" lvl="0" marL="342900" rtl="0" algn="l">
              <a:spcBef>
                <a:spcPts val="0"/>
              </a:spcBef>
              <a:spcAft>
                <a:spcPts val="0"/>
              </a:spcAft>
              <a:buSzPts val="1700"/>
              <a:buChar char="●"/>
            </a:pPr>
            <a:r>
              <a:rPr lang="en-GB" sz="1700"/>
              <a:t>FAIR Phytoliths Project - PI</a:t>
            </a:r>
            <a:endParaRPr sz="1700"/>
          </a:p>
          <a:p>
            <a:pPr indent="-273050" lvl="0" marL="342900" rtl="0" algn="l">
              <a:spcBef>
                <a:spcPts val="0"/>
              </a:spcBef>
              <a:spcAft>
                <a:spcPts val="0"/>
              </a:spcAft>
              <a:buSzPts val="1700"/>
              <a:buChar char="●"/>
            </a:pPr>
            <a:r>
              <a:rPr lang="en-GB" sz="1700"/>
              <a:t>International Committee on Open Phytolith Science - Chair</a:t>
            </a:r>
            <a:endParaRPr sz="1700"/>
          </a:p>
        </p:txBody>
      </p:sp>
      <p:sp>
        <p:nvSpPr>
          <p:cNvPr id="284" name="Google Shape;284;p27"/>
          <p:cNvSpPr txBox="1"/>
          <p:nvPr/>
        </p:nvSpPr>
        <p:spPr>
          <a:xfrm>
            <a:off x="175538" y="2053881"/>
            <a:ext cx="4766700" cy="1446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700"/>
              <a:t>Open Researcher at The Alan Turing Institute</a:t>
            </a:r>
            <a:endParaRPr b="1" sz="1700"/>
          </a:p>
          <a:p>
            <a:pPr indent="-273050" lvl="0" marL="342900" rtl="0" algn="l">
              <a:spcBef>
                <a:spcPts val="0"/>
              </a:spcBef>
              <a:spcAft>
                <a:spcPts val="0"/>
              </a:spcAft>
              <a:buSzPts val="1700"/>
              <a:buChar char="●"/>
            </a:pPr>
            <a:r>
              <a:rPr lang="en-GB" sz="1700"/>
              <a:t>Open access</a:t>
            </a:r>
            <a:endParaRPr sz="1700"/>
          </a:p>
          <a:p>
            <a:pPr indent="-273050" lvl="0" marL="342900" rtl="0" algn="l">
              <a:spcBef>
                <a:spcPts val="0"/>
              </a:spcBef>
              <a:spcAft>
                <a:spcPts val="0"/>
              </a:spcAft>
              <a:buSzPts val="1700"/>
              <a:buChar char="●"/>
            </a:pPr>
            <a:r>
              <a:rPr lang="en-GB" sz="1700"/>
              <a:t>Open collaboration</a:t>
            </a:r>
            <a:endParaRPr sz="1700"/>
          </a:p>
          <a:p>
            <a:pPr indent="-273050" lvl="0" marL="342900" rtl="0" algn="l">
              <a:spcBef>
                <a:spcPts val="0"/>
              </a:spcBef>
              <a:spcAft>
                <a:spcPts val="0"/>
              </a:spcAft>
              <a:buSzPts val="1700"/>
              <a:buChar char="●"/>
            </a:pPr>
            <a:r>
              <a:rPr lang="en-GB" sz="1700"/>
              <a:t>Reproducible workflows</a:t>
            </a:r>
            <a:endParaRPr sz="1700"/>
          </a:p>
          <a:p>
            <a:pPr indent="-273050" lvl="0" marL="342900" rtl="0" algn="l">
              <a:spcBef>
                <a:spcPts val="0"/>
              </a:spcBef>
              <a:spcAft>
                <a:spcPts val="0"/>
              </a:spcAft>
              <a:buSzPts val="1700"/>
              <a:buChar char="●"/>
            </a:pPr>
            <a:r>
              <a:rPr lang="en-GB" sz="1700"/>
              <a:t>Data science education</a:t>
            </a:r>
            <a:endParaRPr sz="1700"/>
          </a:p>
        </p:txBody>
      </p:sp>
      <p:sp>
        <p:nvSpPr>
          <p:cNvPr id="285" name="Google Shape;285;p27"/>
          <p:cNvSpPr txBox="1"/>
          <p:nvPr/>
        </p:nvSpPr>
        <p:spPr>
          <a:xfrm>
            <a:off x="175538" y="3613331"/>
            <a:ext cx="4910700" cy="969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t>Fellow</a:t>
            </a:r>
            <a:endParaRPr sz="1800"/>
          </a:p>
          <a:p>
            <a:pPr indent="-279400" lvl="0" marL="342900" rtl="0" algn="l">
              <a:spcBef>
                <a:spcPts val="0"/>
              </a:spcBef>
              <a:spcAft>
                <a:spcPts val="0"/>
              </a:spcAft>
              <a:buSzPts val="1800"/>
              <a:buChar char="●"/>
            </a:pPr>
            <a:r>
              <a:rPr lang="en-GB" sz="1800"/>
              <a:t>Software Sustainability Institute</a:t>
            </a:r>
            <a:endParaRPr sz="1800"/>
          </a:p>
          <a:p>
            <a:pPr indent="-279400" lvl="0" marL="342900" rtl="0" algn="l">
              <a:spcBef>
                <a:spcPts val="0"/>
              </a:spcBef>
              <a:spcAft>
                <a:spcPts val="0"/>
              </a:spcAft>
              <a:buSzPts val="1800"/>
              <a:buChar char="●"/>
            </a:pPr>
            <a:r>
              <a:rPr lang="en-GB" sz="1800"/>
              <a:t>ELIXIR-UK FAIR Data Fellow</a:t>
            </a:r>
            <a:endParaRPr sz="1800"/>
          </a:p>
        </p:txBody>
      </p:sp>
      <p:pic>
        <p:nvPicPr>
          <p:cNvPr id="286" name="Google Shape;286;p27"/>
          <p:cNvPicPr preferRelativeResize="0"/>
          <p:nvPr/>
        </p:nvPicPr>
        <p:blipFill>
          <a:blip r:embed="rId3">
            <a:alphaModFix/>
          </a:blip>
          <a:stretch>
            <a:fillRect/>
          </a:stretch>
        </p:blipFill>
        <p:spPr>
          <a:xfrm>
            <a:off x="5281100" y="420682"/>
            <a:ext cx="3862750" cy="4302142"/>
          </a:xfrm>
          <a:prstGeom prst="rect">
            <a:avLst/>
          </a:prstGeom>
          <a:noFill/>
          <a:ln>
            <a:noFill/>
          </a:ln>
        </p:spPr>
      </p:pic>
      <p:pic>
        <p:nvPicPr>
          <p:cNvPr id="287" name="Google Shape;287;p27"/>
          <p:cNvPicPr preferRelativeResize="0"/>
          <p:nvPr/>
        </p:nvPicPr>
        <p:blipFill>
          <a:blip r:embed="rId4">
            <a:alphaModFix/>
          </a:blip>
          <a:stretch>
            <a:fillRect/>
          </a:stretch>
        </p:blipFill>
        <p:spPr>
          <a:xfrm>
            <a:off x="4073250" y="2841169"/>
            <a:ext cx="1428750" cy="16621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3"/>
          <p:cNvSpPr txBox="1"/>
          <p:nvPr>
            <p:ph type="title"/>
          </p:nvPr>
        </p:nvSpPr>
        <p:spPr>
          <a:xfrm>
            <a:off x="311700" y="158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820">
                <a:solidFill>
                  <a:schemeClr val="accent4"/>
                </a:solidFill>
              </a:rPr>
              <a:t>Steps towards open and accessible publishing</a:t>
            </a:r>
            <a:endParaRPr b="1" sz="2820">
              <a:solidFill>
                <a:schemeClr val="accent4"/>
              </a:solidFill>
            </a:endParaRPr>
          </a:p>
        </p:txBody>
      </p:sp>
      <p:sp>
        <p:nvSpPr>
          <p:cNvPr id="659" name="Google Shape;659;p63"/>
          <p:cNvSpPr txBox="1"/>
          <p:nvPr>
            <p:ph idx="1" type="body"/>
          </p:nvPr>
        </p:nvSpPr>
        <p:spPr>
          <a:xfrm>
            <a:off x="95125" y="1821775"/>
            <a:ext cx="1781700" cy="16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358"/>
              <a:buNone/>
            </a:pPr>
            <a:r>
              <a:rPr b="1" lang="en-GB" sz="2400">
                <a:solidFill>
                  <a:schemeClr val="dk1"/>
                </a:solidFill>
              </a:rPr>
              <a:t>Accessible research</a:t>
            </a:r>
            <a:endParaRPr b="1" sz="2400">
              <a:solidFill>
                <a:schemeClr val="dk1"/>
              </a:solidFill>
            </a:endParaRPr>
          </a:p>
          <a:p>
            <a:pPr indent="0" lvl="0" marL="0" rtl="0" algn="ctr">
              <a:spcBef>
                <a:spcPts val="1200"/>
              </a:spcBef>
              <a:spcAft>
                <a:spcPts val="0"/>
              </a:spcAft>
              <a:buSzPts val="358"/>
              <a:buNone/>
            </a:pPr>
            <a:r>
              <a:rPr b="1" lang="en-GB" sz="2400">
                <a:solidFill>
                  <a:schemeClr val="dk1"/>
                </a:solidFill>
              </a:rPr>
              <a:t>papers</a:t>
            </a:r>
            <a:endParaRPr b="1" sz="2400">
              <a:solidFill>
                <a:schemeClr val="dk1"/>
              </a:solidFill>
            </a:endParaRPr>
          </a:p>
          <a:p>
            <a:pPr indent="0" lvl="0" marL="0" rtl="0" algn="ctr">
              <a:spcBef>
                <a:spcPts val="1200"/>
              </a:spcBef>
              <a:spcAft>
                <a:spcPts val="1200"/>
              </a:spcAft>
              <a:buSzPts val="358"/>
              <a:buNone/>
            </a:pPr>
            <a:r>
              <a:t/>
            </a:r>
            <a:endParaRPr b="1" sz="2400">
              <a:solidFill>
                <a:schemeClr val="dk1"/>
              </a:solidFill>
            </a:endParaRPr>
          </a:p>
        </p:txBody>
      </p:sp>
      <p:cxnSp>
        <p:nvCxnSpPr>
          <p:cNvPr id="660" name="Google Shape;660;p63"/>
          <p:cNvCxnSpPr/>
          <p:nvPr/>
        </p:nvCxnSpPr>
        <p:spPr>
          <a:xfrm flipH="1" rot="10800000">
            <a:off x="1756650" y="964375"/>
            <a:ext cx="2443200" cy="857400"/>
          </a:xfrm>
          <a:prstGeom prst="straightConnector1">
            <a:avLst/>
          </a:prstGeom>
          <a:noFill/>
          <a:ln cap="flat" cmpd="sng" w="28575">
            <a:solidFill>
              <a:srgbClr val="FF0000"/>
            </a:solidFill>
            <a:prstDash val="solid"/>
            <a:round/>
            <a:headEnd len="med" w="med" type="none"/>
            <a:tailEnd len="med" w="med" type="triangle"/>
          </a:ln>
        </p:spPr>
      </p:cxnSp>
      <p:sp>
        <p:nvSpPr>
          <p:cNvPr id="661" name="Google Shape;661;p63"/>
          <p:cNvSpPr txBox="1"/>
          <p:nvPr/>
        </p:nvSpPr>
        <p:spPr>
          <a:xfrm>
            <a:off x="4220275" y="703750"/>
            <a:ext cx="4874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Make it open access</a:t>
            </a:r>
            <a:endParaRPr sz="2200"/>
          </a:p>
          <a:p>
            <a:pPr indent="-368300" lvl="0" marL="457200" rtl="0" algn="l">
              <a:spcBef>
                <a:spcPts val="0"/>
              </a:spcBef>
              <a:spcAft>
                <a:spcPts val="0"/>
              </a:spcAft>
              <a:buSzPts val="2200"/>
              <a:buChar char="●"/>
            </a:pPr>
            <a:r>
              <a:rPr lang="en-GB" sz="2200"/>
              <a:t>What is the best method for you?</a:t>
            </a:r>
            <a:endParaRPr sz="2200"/>
          </a:p>
        </p:txBody>
      </p:sp>
      <p:sp>
        <p:nvSpPr>
          <p:cNvPr id="662" name="Google Shape;662;p63"/>
          <p:cNvSpPr txBox="1"/>
          <p:nvPr/>
        </p:nvSpPr>
        <p:spPr>
          <a:xfrm>
            <a:off x="2797950" y="91060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cxnSp>
        <p:nvCxnSpPr>
          <p:cNvPr id="663" name="Google Shape;663;p63"/>
          <p:cNvCxnSpPr/>
          <p:nvPr/>
        </p:nvCxnSpPr>
        <p:spPr>
          <a:xfrm flipH="1" rot="10800000">
            <a:off x="1876825" y="1807288"/>
            <a:ext cx="2266200" cy="389700"/>
          </a:xfrm>
          <a:prstGeom prst="straightConnector1">
            <a:avLst/>
          </a:prstGeom>
          <a:noFill/>
          <a:ln cap="flat" cmpd="sng" w="28575">
            <a:solidFill>
              <a:srgbClr val="FF9900"/>
            </a:solidFill>
            <a:prstDash val="solid"/>
            <a:round/>
            <a:headEnd len="med" w="med" type="none"/>
            <a:tailEnd len="med" w="med" type="triangle"/>
          </a:ln>
        </p:spPr>
      </p:cxnSp>
      <p:sp>
        <p:nvSpPr>
          <p:cNvPr id="664" name="Google Shape;664;p63"/>
          <p:cNvSpPr txBox="1"/>
          <p:nvPr/>
        </p:nvSpPr>
        <p:spPr>
          <a:xfrm>
            <a:off x="4247700" y="1591613"/>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data in a repository</a:t>
            </a:r>
            <a:endParaRPr sz="2200"/>
          </a:p>
        </p:txBody>
      </p:sp>
      <p:sp>
        <p:nvSpPr>
          <p:cNvPr id="665" name="Google Shape;665;p63"/>
          <p:cNvSpPr txBox="1"/>
          <p:nvPr/>
        </p:nvSpPr>
        <p:spPr>
          <a:xfrm>
            <a:off x="3150175" y="1464688"/>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9900"/>
                </a:solidFill>
              </a:rPr>
              <a:t>2</a:t>
            </a:r>
            <a:endParaRPr b="1" sz="2400">
              <a:solidFill>
                <a:srgbClr val="FF9900"/>
              </a:solidFill>
            </a:endParaRPr>
          </a:p>
        </p:txBody>
      </p:sp>
      <p:cxnSp>
        <p:nvCxnSpPr>
          <p:cNvPr id="666" name="Google Shape;666;p63"/>
          <p:cNvCxnSpPr/>
          <p:nvPr/>
        </p:nvCxnSpPr>
        <p:spPr>
          <a:xfrm>
            <a:off x="1888200" y="2387238"/>
            <a:ext cx="2237700" cy="86400"/>
          </a:xfrm>
          <a:prstGeom prst="straightConnector1">
            <a:avLst/>
          </a:prstGeom>
          <a:noFill/>
          <a:ln cap="flat" cmpd="sng" w="28575">
            <a:solidFill>
              <a:srgbClr val="FFD966"/>
            </a:solidFill>
            <a:prstDash val="solid"/>
            <a:round/>
            <a:headEnd len="med" w="med" type="none"/>
            <a:tailEnd len="med" w="med" type="triangle"/>
          </a:ln>
        </p:spPr>
      </p:cxnSp>
      <p:sp>
        <p:nvSpPr>
          <p:cNvPr id="667" name="Google Shape;667;p63"/>
          <p:cNvSpPr txBox="1"/>
          <p:nvPr/>
        </p:nvSpPr>
        <p:spPr>
          <a:xfrm>
            <a:off x="3347350" y="196887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D966"/>
                </a:solidFill>
              </a:rPr>
              <a:t>3</a:t>
            </a:r>
            <a:endParaRPr b="1" sz="2400">
              <a:solidFill>
                <a:srgbClr val="FFD966"/>
              </a:solidFill>
            </a:endParaRPr>
          </a:p>
        </p:txBody>
      </p:sp>
      <p:sp>
        <p:nvSpPr>
          <p:cNvPr id="668" name="Google Shape;668;p63"/>
          <p:cNvSpPr txBox="1"/>
          <p:nvPr/>
        </p:nvSpPr>
        <p:spPr>
          <a:xfrm>
            <a:off x="4199850" y="2212025"/>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code in a repository</a:t>
            </a:r>
            <a:endParaRPr sz="22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4"/>
          <p:cNvSpPr txBox="1"/>
          <p:nvPr>
            <p:ph type="title"/>
          </p:nvPr>
        </p:nvSpPr>
        <p:spPr>
          <a:xfrm>
            <a:off x="115750" y="102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020">
                <a:solidFill>
                  <a:schemeClr val="accent4"/>
                </a:solidFill>
              </a:rPr>
              <a:t>Deposit code in repository</a:t>
            </a:r>
            <a:endParaRPr b="1" sz="3020">
              <a:solidFill>
                <a:schemeClr val="accent4"/>
              </a:solidFill>
            </a:endParaRPr>
          </a:p>
        </p:txBody>
      </p:sp>
      <p:sp>
        <p:nvSpPr>
          <p:cNvPr id="674" name="Google Shape;674;p64"/>
          <p:cNvSpPr txBox="1"/>
          <p:nvPr>
            <p:ph idx="1" type="body"/>
          </p:nvPr>
        </p:nvSpPr>
        <p:spPr>
          <a:xfrm>
            <a:off x="154950" y="674825"/>
            <a:ext cx="5016900" cy="1811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b="1" lang="en-GB" sz="2406">
                <a:solidFill>
                  <a:schemeClr val="accent1"/>
                </a:solidFill>
              </a:rPr>
              <a:t>Open source software</a:t>
            </a:r>
            <a:endParaRPr b="1" sz="2406">
              <a:solidFill>
                <a:schemeClr val="accent1"/>
              </a:solidFill>
            </a:endParaRPr>
          </a:p>
          <a:p>
            <a:pPr indent="-372892" lvl="0" marL="457200" rtl="0" algn="l">
              <a:lnSpc>
                <a:spcPct val="95000"/>
              </a:lnSpc>
              <a:spcBef>
                <a:spcPts val="1200"/>
              </a:spcBef>
              <a:spcAft>
                <a:spcPts val="0"/>
              </a:spcAft>
              <a:buClr>
                <a:schemeClr val="dk1"/>
              </a:buClr>
              <a:buSzPts val="2272"/>
              <a:buChar char="●"/>
            </a:pPr>
            <a:r>
              <a:rPr lang="en-GB" sz="2272">
                <a:solidFill>
                  <a:schemeClr val="dk1"/>
                </a:solidFill>
              </a:rPr>
              <a:t>Commonly used software languages are R and Python.</a:t>
            </a:r>
            <a:endParaRPr sz="2272">
              <a:solidFill>
                <a:schemeClr val="dk1"/>
              </a:solidFill>
            </a:endParaRPr>
          </a:p>
          <a:p>
            <a:pPr indent="-372892" lvl="0" marL="457200" rtl="0" algn="l">
              <a:lnSpc>
                <a:spcPct val="95000"/>
              </a:lnSpc>
              <a:spcBef>
                <a:spcPts val="0"/>
              </a:spcBef>
              <a:spcAft>
                <a:spcPts val="0"/>
              </a:spcAft>
              <a:buClr>
                <a:schemeClr val="dk1"/>
              </a:buClr>
              <a:buSzPts val="2272"/>
              <a:buChar char="●"/>
            </a:pPr>
            <a:r>
              <a:rPr lang="en-GB" sz="2272">
                <a:solidFill>
                  <a:schemeClr val="dk1"/>
                </a:solidFill>
              </a:rPr>
              <a:t>Archaeologists tend to use R</a:t>
            </a:r>
            <a:endParaRPr sz="2272">
              <a:solidFill>
                <a:schemeClr val="dk1"/>
              </a:solidFill>
            </a:endParaRPr>
          </a:p>
          <a:p>
            <a:pPr indent="0" lvl="0" marL="0" rtl="0" algn="l">
              <a:lnSpc>
                <a:spcPct val="95000"/>
              </a:lnSpc>
              <a:spcBef>
                <a:spcPts val="1200"/>
              </a:spcBef>
              <a:spcAft>
                <a:spcPts val="1200"/>
              </a:spcAft>
              <a:buSzPts val="688"/>
              <a:buNone/>
            </a:pPr>
            <a:r>
              <a:t/>
            </a:r>
            <a:endParaRPr sz="1625">
              <a:solidFill>
                <a:schemeClr val="dk1"/>
              </a:solidFill>
            </a:endParaRPr>
          </a:p>
        </p:txBody>
      </p:sp>
      <p:pic>
        <p:nvPicPr>
          <p:cNvPr id="675" name="Google Shape;675;p64"/>
          <p:cNvPicPr preferRelativeResize="0"/>
          <p:nvPr/>
        </p:nvPicPr>
        <p:blipFill rotWithShape="1">
          <a:blip r:embed="rId3">
            <a:alphaModFix/>
          </a:blip>
          <a:srcRect b="0" l="0" r="0" t="21715"/>
          <a:stretch/>
        </p:blipFill>
        <p:spPr>
          <a:xfrm>
            <a:off x="6262550" y="181400"/>
            <a:ext cx="1848525" cy="1517350"/>
          </a:xfrm>
          <a:prstGeom prst="rect">
            <a:avLst/>
          </a:prstGeom>
          <a:noFill/>
          <a:ln>
            <a:noFill/>
          </a:ln>
        </p:spPr>
      </p:pic>
      <p:sp>
        <p:nvSpPr>
          <p:cNvPr id="676" name="Google Shape;676;p64"/>
          <p:cNvSpPr txBox="1"/>
          <p:nvPr/>
        </p:nvSpPr>
        <p:spPr>
          <a:xfrm>
            <a:off x="154950" y="2249700"/>
            <a:ext cx="5409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t>Some reasons to move to using R:</a:t>
            </a:r>
            <a:endParaRPr b="1" sz="2200"/>
          </a:p>
          <a:p>
            <a:pPr indent="-368300" lvl="0" marL="457200" rtl="0" algn="l">
              <a:spcBef>
                <a:spcPts val="0"/>
              </a:spcBef>
              <a:spcAft>
                <a:spcPts val="0"/>
              </a:spcAft>
              <a:buSzPts val="2200"/>
              <a:buChar char="●"/>
            </a:pPr>
            <a:r>
              <a:rPr lang="en-GB" sz="2200"/>
              <a:t>It’s free!</a:t>
            </a:r>
            <a:endParaRPr sz="2200"/>
          </a:p>
          <a:p>
            <a:pPr indent="-368300" lvl="0" marL="457200" rtl="0" algn="l">
              <a:spcBef>
                <a:spcPts val="0"/>
              </a:spcBef>
              <a:spcAft>
                <a:spcPts val="0"/>
              </a:spcAft>
              <a:buSzPts val="2200"/>
              <a:buChar char="●"/>
            </a:pPr>
            <a:r>
              <a:rPr lang="en-GB" sz="2200"/>
              <a:t>You can take all your work easily with you when you move jobs</a:t>
            </a:r>
            <a:endParaRPr sz="2200"/>
          </a:p>
          <a:p>
            <a:pPr indent="-368300" lvl="0" marL="457200" rtl="0" algn="l">
              <a:spcBef>
                <a:spcPts val="0"/>
              </a:spcBef>
              <a:spcAft>
                <a:spcPts val="0"/>
              </a:spcAft>
              <a:buSzPts val="2200"/>
              <a:buChar char="●"/>
            </a:pPr>
            <a:r>
              <a:rPr lang="en-GB" sz="2200"/>
              <a:t>Re-run analysis easily - one click!</a:t>
            </a:r>
            <a:endParaRPr sz="2200"/>
          </a:p>
          <a:p>
            <a:pPr indent="-368300" lvl="0" marL="457200" rtl="0" algn="l">
              <a:spcBef>
                <a:spcPts val="0"/>
              </a:spcBef>
              <a:spcAft>
                <a:spcPts val="0"/>
              </a:spcAft>
              <a:buSzPts val="2200"/>
              <a:buChar char="●"/>
            </a:pPr>
            <a:r>
              <a:rPr lang="en-GB" sz="2200"/>
              <a:t>Others can see what analysis you have done so you work is reproducible and reusable</a:t>
            </a:r>
            <a:endParaRPr sz="2200"/>
          </a:p>
        </p:txBody>
      </p:sp>
      <p:sp>
        <p:nvSpPr>
          <p:cNvPr id="677" name="Google Shape;677;p64"/>
          <p:cNvSpPr txBox="1"/>
          <p:nvPr/>
        </p:nvSpPr>
        <p:spPr>
          <a:xfrm>
            <a:off x="5730375" y="1954650"/>
            <a:ext cx="3291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t>BUT!</a:t>
            </a:r>
            <a:endParaRPr b="1" sz="2200"/>
          </a:p>
          <a:p>
            <a:pPr indent="-355600" lvl="0" marL="457200" rtl="0" algn="l">
              <a:spcBef>
                <a:spcPts val="0"/>
              </a:spcBef>
              <a:spcAft>
                <a:spcPts val="0"/>
              </a:spcAft>
              <a:buSzPts val="2000"/>
              <a:buChar char="●"/>
            </a:pPr>
            <a:r>
              <a:rPr lang="en-GB" sz="2000"/>
              <a:t>Learning coding languages is a steep learning curve</a:t>
            </a:r>
            <a:endParaRPr sz="2000"/>
          </a:p>
          <a:p>
            <a:pPr indent="-355600" lvl="0" marL="457200" rtl="0" algn="l">
              <a:spcBef>
                <a:spcPts val="0"/>
              </a:spcBef>
              <a:spcAft>
                <a:spcPts val="0"/>
              </a:spcAft>
              <a:buSzPts val="2000"/>
              <a:buChar char="●"/>
            </a:pPr>
            <a:r>
              <a:rPr lang="en-GB" sz="2000"/>
              <a:t>Code really is just openly reporting your </a:t>
            </a:r>
            <a:r>
              <a:rPr lang="en-GB" sz="2000"/>
              <a:t>analysis</a:t>
            </a:r>
            <a:r>
              <a:rPr lang="en-GB" sz="2000"/>
              <a:t> steps - can be done by transparent reporting. </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5"/>
          <p:cNvSpPr txBox="1"/>
          <p:nvPr>
            <p:ph type="title"/>
          </p:nvPr>
        </p:nvSpPr>
        <p:spPr>
          <a:xfrm>
            <a:off x="311700" y="158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820">
                <a:solidFill>
                  <a:schemeClr val="accent4"/>
                </a:solidFill>
              </a:rPr>
              <a:t>Steps towards open and accessible publishing</a:t>
            </a:r>
            <a:endParaRPr b="1" sz="2820">
              <a:solidFill>
                <a:schemeClr val="accent4"/>
              </a:solidFill>
            </a:endParaRPr>
          </a:p>
        </p:txBody>
      </p:sp>
      <p:sp>
        <p:nvSpPr>
          <p:cNvPr id="683" name="Google Shape;683;p65"/>
          <p:cNvSpPr txBox="1"/>
          <p:nvPr>
            <p:ph idx="1" type="body"/>
          </p:nvPr>
        </p:nvSpPr>
        <p:spPr>
          <a:xfrm>
            <a:off x="95125" y="1821775"/>
            <a:ext cx="1781700" cy="16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358"/>
              <a:buNone/>
            </a:pPr>
            <a:r>
              <a:rPr b="1" lang="en-GB" sz="2400">
                <a:solidFill>
                  <a:schemeClr val="dk1"/>
                </a:solidFill>
              </a:rPr>
              <a:t>Accessible research</a:t>
            </a:r>
            <a:endParaRPr b="1" sz="2400">
              <a:solidFill>
                <a:schemeClr val="dk1"/>
              </a:solidFill>
            </a:endParaRPr>
          </a:p>
          <a:p>
            <a:pPr indent="0" lvl="0" marL="0" rtl="0" algn="ctr">
              <a:spcBef>
                <a:spcPts val="1200"/>
              </a:spcBef>
              <a:spcAft>
                <a:spcPts val="0"/>
              </a:spcAft>
              <a:buSzPts val="358"/>
              <a:buNone/>
            </a:pPr>
            <a:r>
              <a:rPr b="1" lang="en-GB" sz="2400">
                <a:solidFill>
                  <a:schemeClr val="dk1"/>
                </a:solidFill>
              </a:rPr>
              <a:t>papers</a:t>
            </a:r>
            <a:endParaRPr b="1" sz="2400">
              <a:solidFill>
                <a:schemeClr val="dk1"/>
              </a:solidFill>
            </a:endParaRPr>
          </a:p>
          <a:p>
            <a:pPr indent="0" lvl="0" marL="0" rtl="0" algn="ctr">
              <a:spcBef>
                <a:spcPts val="1200"/>
              </a:spcBef>
              <a:spcAft>
                <a:spcPts val="1200"/>
              </a:spcAft>
              <a:buSzPts val="358"/>
              <a:buNone/>
            </a:pPr>
            <a:r>
              <a:t/>
            </a:r>
            <a:endParaRPr b="1" sz="2400">
              <a:solidFill>
                <a:schemeClr val="dk1"/>
              </a:solidFill>
            </a:endParaRPr>
          </a:p>
        </p:txBody>
      </p:sp>
      <p:cxnSp>
        <p:nvCxnSpPr>
          <p:cNvPr id="684" name="Google Shape;684;p65"/>
          <p:cNvCxnSpPr/>
          <p:nvPr/>
        </p:nvCxnSpPr>
        <p:spPr>
          <a:xfrm flipH="1" rot="10800000">
            <a:off x="1756650" y="964375"/>
            <a:ext cx="2443200" cy="857400"/>
          </a:xfrm>
          <a:prstGeom prst="straightConnector1">
            <a:avLst/>
          </a:prstGeom>
          <a:noFill/>
          <a:ln cap="flat" cmpd="sng" w="28575">
            <a:solidFill>
              <a:srgbClr val="FF0000"/>
            </a:solidFill>
            <a:prstDash val="solid"/>
            <a:round/>
            <a:headEnd len="med" w="med" type="none"/>
            <a:tailEnd len="med" w="med" type="triangle"/>
          </a:ln>
        </p:spPr>
      </p:cxnSp>
      <p:sp>
        <p:nvSpPr>
          <p:cNvPr id="685" name="Google Shape;685;p65"/>
          <p:cNvSpPr txBox="1"/>
          <p:nvPr/>
        </p:nvSpPr>
        <p:spPr>
          <a:xfrm>
            <a:off x="4220275" y="703750"/>
            <a:ext cx="4874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Make it open access</a:t>
            </a:r>
            <a:endParaRPr sz="2200"/>
          </a:p>
          <a:p>
            <a:pPr indent="-368300" lvl="0" marL="457200" rtl="0" algn="l">
              <a:spcBef>
                <a:spcPts val="0"/>
              </a:spcBef>
              <a:spcAft>
                <a:spcPts val="0"/>
              </a:spcAft>
              <a:buSzPts val="2200"/>
              <a:buChar char="●"/>
            </a:pPr>
            <a:r>
              <a:rPr lang="en-GB" sz="2200"/>
              <a:t>What is the best method for you?</a:t>
            </a:r>
            <a:endParaRPr sz="2200"/>
          </a:p>
        </p:txBody>
      </p:sp>
      <p:sp>
        <p:nvSpPr>
          <p:cNvPr id="686" name="Google Shape;686;p65"/>
          <p:cNvSpPr txBox="1"/>
          <p:nvPr/>
        </p:nvSpPr>
        <p:spPr>
          <a:xfrm>
            <a:off x="2797950" y="91060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cxnSp>
        <p:nvCxnSpPr>
          <p:cNvPr id="687" name="Google Shape;687;p65"/>
          <p:cNvCxnSpPr/>
          <p:nvPr/>
        </p:nvCxnSpPr>
        <p:spPr>
          <a:xfrm flipH="1" rot="10800000">
            <a:off x="1876825" y="1807288"/>
            <a:ext cx="2266200" cy="389700"/>
          </a:xfrm>
          <a:prstGeom prst="straightConnector1">
            <a:avLst/>
          </a:prstGeom>
          <a:noFill/>
          <a:ln cap="flat" cmpd="sng" w="28575">
            <a:solidFill>
              <a:srgbClr val="FF9900"/>
            </a:solidFill>
            <a:prstDash val="solid"/>
            <a:round/>
            <a:headEnd len="med" w="med" type="none"/>
            <a:tailEnd len="med" w="med" type="triangle"/>
          </a:ln>
        </p:spPr>
      </p:cxnSp>
      <p:sp>
        <p:nvSpPr>
          <p:cNvPr id="688" name="Google Shape;688;p65"/>
          <p:cNvSpPr txBox="1"/>
          <p:nvPr/>
        </p:nvSpPr>
        <p:spPr>
          <a:xfrm>
            <a:off x="4247700" y="1591613"/>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data in a repository</a:t>
            </a:r>
            <a:endParaRPr sz="2200"/>
          </a:p>
        </p:txBody>
      </p:sp>
      <p:sp>
        <p:nvSpPr>
          <p:cNvPr id="689" name="Google Shape;689;p65"/>
          <p:cNvSpPr txBox="1"/>
          <p:nvPr/>
        </p:nvSpPr>
        <p:spPr>
          <a:xfrm>
            <a:off x="3150175" y="1464688"/>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9900"/>
                </a:solidFill>
              </a:rPr>
              <a:t>2</a:t>
            </a:r>
            <a:endParaRPr b="1" sz="2400">
              <a:solidFill>
                <a:srgbClr val="FF9900"/>
              </a:solidFill>
            </a:endParaRPr>
          </a:p>
        </p:txBody>
      </p:sp>
      <p:cxnSp>
        <p:nvCxnSpPr>
          <p:cNvPr id="690" name="Google Shape;690;p65"/>
          <p:cNvCxnSpPr/>
          <p:nvPr/>
        </p:nvCxnSpPr>
        <p:spPr>
          <a:xfrm>
            <a:off x="1888200" y="2387238"/>
            <a:ext cx="2237700" cy="86400"/>
          </a:xfrm>
          <a:prstGeom prst="straightConnector1">
            <a:avLst/>
          </a:prstGeom>
          <a:noFill/>
          <a:ln cap="flat" cmpd="sng" w="28575">
            <a:solidFill>
              <a:srgbClr val="FFD966"/>
            </a:solidFill>
            <a:prstDash val="solid"/>
            <a:round/>
            <a:headEnd len="med" w="med" type="none"/>
            <a:tailEnd len="med" w="med" type="triangle"/>
          </a:ln>
        </p:spPr>
      </p:cxnSp>
      <p:sp>
        <p:nvSpPr>
          <p:cNvPr id="691" name="Google Shape;691;p65"/>
          <p:cNvSpPr txBox="1"/>
          <p:nvPr/>
        </p:nvSpPr>
        <p:spPr>
          <a:xfrm>
            <a:off x="3347350" y="196887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D966"/>
                </a:solidFill>
              </a:rPr>
              <a:t>3</a:t>
            </a:r>
            <a:endParaRPr b="1" sz="2400">
              <a:solidFill>
                <a:srgbClr val="FFD966"/>
              </a:solidFill>
            </a:endParaRPr>
          </a:p>
        </p:txBody>
      </p:sp>
      <p:sp>
        <p:nvSpPr>
          <p:cNvPr id="692" name="Google Shape;692;p65"/>
          <p:cNvSpPr txBox="1"/>
          <p:nvPr/>
        </p:nvSpPr>
        <p:spPr>
          <a:xfrm>
            <a:off x="4199850" y="2212025"/>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code in a repository</a:t>
            </a:r>
            <a:endParaRPr sz="2200"/>
          </a:p>
        </p:txBody>
      </p:sp>
      <p:cxnSp>
        <p:nvCxnSpPr>
          <p:cNvPr id="693" name="Google Shape;693;p65"/>
          <p:cNvCxnSpPr/>
          <p:nvPr/>
        </p:nvCxnSpPr>
        <p:spPr>
          <a:xfrm>
            <a:off x="1802275" y="2566225"/>
            <a:ext cx="2426400" cy="684900"/>
          </a:xfrm>
          <a:prstGeom prst="straightConnector1">
            <a:avLst/>
          </a:prstGeom>
          <a:noFill/>
          <a:ln cap="flat" cmpd="sng" w="28575">
            <a:solidFill>
              <a:srgbClr val="00FF00"/>
            </a:solidFill>
            <a:prstDash val="solid"/>
            <a:round/>
            <a:headEnd len="med" w="med" type="none"/>
            <a:tailEnd len="med" w="med" type="triangle"/>
          </a:ln>
        </p:spPr>
      </p:cxnSp>
      <p:sp>
        <p:nvSpPr>
          <p:cNvPr id="694" name="Google Shape;694;p65"/>
          <p:cNvSpPr txBox="1"/>
          <p:nvPr/>
        </p:nvSpPr>
        <p:spPr>
          <a:xfrm>
            <a:off x="3261625" y="258622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FF00"/>
                </a:solidFill>
              </a:rPr>
              <a:t>4</a:t>
            </a:r>
            <a:endParaRPr b="1" sz="2400">
              <a:solidFill>
                <a:srgbClr val="00FF00"/>
              </a:solidFill>
            </a:endParaRPr>
          </a:p>
        </p:txBody>
      </p:sp>
      <p:sp>
        <p:nvSpPr>
          <p:cNvPr id="695" name="Google Shape;695;p65"/>
          <p:cNvSpPr txBox="1"/>
          <p:nvPr/>
        </p:nvSpPr>
        <p:spPr>
          <a:xfrm>
            <a:off x="4199850" y="2832450"/>
            <a:ext cx="477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method in a repository</a:t>
            </a:r>
            <a:endParaRPr sz="22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6"/>
          <p:cNvSpPr txBox="1"/>
          <p:nvPr>
            <p:ph type="title"/>
          </p:nvPr>
        </p:nvSpPr>
        <p:spPr>
          <a:xfrm>
            <a:off x="178875" y="72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accent4"/>
                </a:solidFill>
              </a:rPr>
              <a:t>Deposit methods in a repository</a:t>
            </a:r>
            <a:endParaRPr b="1">
              <a:solidFill>
                <a:schemeClr val="accent4"/>
              </a:solidFill>
            </a:endParaRPr>
          </a:p>
        </p:txBody>
      </p:sp>
      <p:sp>
        <p:nvSpPr>
          <p:cNvPr id="701" name="Google Shape;701;p66"/>
          <p:cNvSpPr txBox="1"/>
          <p:nvPr>
            <p:ph idx="1" type="body"/>
          </p:nvPr>
        </p:nvSpPr>
        <p:spPr>
          <a:xfrm>
            <a:off x="178875" y="810800"/>
            <a:ext cx="3328200" cy="4029300"/>
          </a:xfrm>
          <a:prstGeom prst="rect">
            <a:avLst/>
          </a:prstGeom>
        </p:spPr>
        <p:txBody>
          <a:bodyPr anchorCtr="0" anchor="t" bIns="91425" lIns="91425" spcFirstLastPara="1" rIns="91425" wrap="square" tIns="91425">
            <a:normAutofit fontScale="85000" lnSpcReduction="10000"/>
          </a:bodyPr>
          <a:lstStyle/>
          <a:p>
            <a:pPr indent="-347345" lvl="0" marL="457200" rtl="0" algn="l">
              <a:spcBef>
                <a:spcPts val="0"/>
              </a:spcBef>
              <a:spcAft>
                <a:spcPts val="0"/>
              </a:spcAft>
              <a:buClr>
                <a:schemeClr val="dk1"/>
              </a:buClr>
              <a:buSzPct val="100000"/>
              <a:buChar char="●"/>
            </a:pPr>
            <a:r>
              <a:rPr lang="en-GB" sz="2200">
                <a:solidFill>
                  <a:schemeClr val="dk1"/>
                </a:solidFill>
              </a:rPr>
              <a:t>Full m</a:t>
            </a:r>
            <a:r>
              <a:rPr lang="en-GB" sz="2200">
                <a:solidFill>
                  <a:schemeClr val="dk1"/>
                </a:solidFill>
              </a:rPr>
              <a:t>ethods are usually too long to go in research papers</a:t>
            </a:r>
            <a:endParaRPr sz="2200">
              <a:solidFill>
                <a:schemeClr val="dk1"/>
              </a:solidFill>
            </a:endParaRPr>
          </a:p>
          <a:p>
            <a:pPr indent="-347345" lvl="0" marL="457200" rtl="0" algn="l">
              <a:spcBef>
                <a:spcPts val="0"/>
              </a:spcBef>
              <a:spcAft>
                <a:spcPts val="0"/>
              </a:spcAft>
              <a:buClr>
                <a:schemeClr val="dk1"/>
              </a:buClr>
              <a:buSzPct val="100000"/>
              <a:buChar char="●"/>
            </a:pPr>
            <a:r>
              <a:rPr lang="en-GB" sz="2200">
                <a:solidFill>
                  <a:schemeClr val="dk1"/>
                </a:solidFill>
              </a:rPr>
              <a:t>Important to be transparent about methods for other researchers to </a:t>
            </a:r>
            <a:r>
              <a:rPr lang="en-GB" sz="2200">
                <a:solidFill>
                  <a:schemeClr val="dk1"/>
                </a:solidFill>
              </a:rPr>
              <a:t>understand your research</a:t>
            </a:r>
            <a:endParaRPr sz="2200">
              <a:solidFill>
                <a:schemeClr val="dk1"/>
              </a:solidFill>
            </a:endParaRPr>
          </a:p>
          <a:p>
            <a:pPr indent="-347345" lvl="0" marL="457200" rtl="0" algn="l">
              <a:spcBef>
                <a:spcPts val="0"/>
              </a:spcBef>
              <a:spcAft>
                <a:spcPts val="0"/>
              </a:spcAft>
              <a:buClr>
                <a:schemeClr val="dk1"/>
              </a:buClr>
              <a:buSzPct val="100000"/>
              <a:buChar char="●"/>
            </a:pPr>
            <a:r>
              <a:rPr lang="en-GB" sz="2200">
                <a:solidFill>
                  <a:schemeClr val="dk1"/>
                </a:solidFill>
              </a:rPr>
              <a:t>Best options are:</a:t>
            </a:r>
            <a:endParaRPr sz="2200">
              <a:solidFill>
                <a:schemeClr val="dk1"/>
              </a:solidFill>
            </a:endParaRPr>
          </a:p>
          <a:p>
            <a:pPr indent="-325755" lvl="1" marL="914400" rtl="0" algn="l">
              <a:spcBef>
                <a:spcPts val="0"/>
              </a:spcBef>
              <a:spcAft>
                <a:spcPts val="0"/>
              </a:spcAft>
              <a:buClr>
                <a:schemeClr val="dk1"/>
              </a:buClr>
              <a:buSzPct val="100000"/>
              <a:buChar char="○"/>
            </a:pPr>
            <a:r>
              <a:rPr lang="en-GB" sz="1800">
                <a:solidFill>
                  <a:schemeClr val="dk1"/>
                </a:solidFill>
              </a:rPr>
              <a:t>Cite one methods paper</a:t>
            </a:r>
            <a:endParaRPr sz="1800">
              <a:solidFill>
                <a:schemeClr val="dk1"/>
              </a:solidFill>
            </a:endParaRPr>
          </a:p>
          <a:p>
            <a:pPr indent="-325755" lvl="1" marL="914400" rtl="0" algn="l">
              <a:spcBef>
                <a:spcPts val="0"/>
              </a:spcBef>
              <a:spcAft>
                <a:spcPts val="0"/>
              </a:spcAft>
              <a:buClr>
                <a:schemeClr val="dk1"/>
              </a:buClr>
              <a:buSzPct val="100000"/>
              <a:buChar char="○"/>
            </a:pPr>
            <a:r>
              <a:rPr lang="en-GB" sz="1800">
                <a:solidFill>
                  <a:schemeClr val="dk1"/>
                </a:solidFill>
              </a:rPr>
              <a:t>Write a full method and archive it.</a:t>
            </a:r>
            <a:endParaRPr sz="1800">
              <a:solidFill>
                <a:schemeClr val="dk1"/>
              </a:solidFill>
            </a:endParaRPr>
          </a:p>
        </p:txBody>
      </p:sp>
      <p:graphicFrame>
        <p:nvGraphicFramePr>
          <p:cNvPr id="702" name="Google Shape;702;p66"/>
          <p:cNvGraphicFramePr/>
          <p:nvPr/>
        </p:nvGraphicFramePr>
        <p:xfrm>
          <a:off x="3764725" y="645625"/>
          <a:ext cx="3000000" cy="3000000"/>
        </p:xfrm>
        <a:graphic>
          <a:graphicData uri="http://schemas.openxmlformats.org/drawingml/2006/table">
            <a:tbl>
              <a:tblPr>
                <a:noFill/>
                <a:tableStyleId>{E160AABB-58E0-43B0-84DE-1A4C285BD931}</a:tableStyleId>
              </a:tblPr>
              <a:tblGrid>
                <a:gridCol w="1385125"/>
                <a:gridCol w="3868475"/>
              </a:tblGrid>
              <a:tr h="12700">
                <a:tc>
                  <a:txBody>
                    <a:bodyPr/>
                    <a:lstStyle/>
                    <a:p>
                      <a:pPr indent="0" lvl="0" marL="0" rtl="0" algn="l">
                        <a:spcBef>
                          <a:spcPts val="0"/>
                        </a:spcBef>
                        <a:spcAft>
                          <a:spcPts val="0"/>
                        </a:spcAft>
                        <a:buNone/>
                      </a:pPr>
                      <a:r>
                        <a:rPr b="1" lang="en-GB" sz="1050">
                          <a:solidFill>
                            <a:srgbClr val="202122"/>
                          </a:solidFill>
                          <a:highlight>
                            <a:srgbClr val="FFFFFF"/>
                          </a:highlight>
                        </a:rPr>
                        <a:t>Methods</a:t>
                      </a:r>
                      <a:endParaRPr b="1" sz="1050">
                        <a:solidFill>
                          <a:srgbClr val="202122"/>
                        </a:solidFill>
                        <a:highlight>
                          <a:srgbClr val="FFFFFF"/>
                        </a:highlight>
                      </a:endParaRPr>
                    </a:p>
                  </a:txBody>
                  <a:tcPr marT="63500" marB="63500" marR="63500" marL="63500"/>
                </a:tc>
                <a:tc>
                  <a:txBody>
                    <a:bodyPr/>
                    <a:lstStyle/>
                    <a:p>
                      <a:pPr indent="0" lvl="0" marL="0" rtl="0" algn="l">
                        <a:spcBef>
                          <a:spcPts val="0"/>
                        </a:spcBef>
                        <a:spcAft>
                          <a:spcPts val="0"/>
                        </a:spcAft>
                        <a:buNone/>
                      </a:pPr>
                      <a:r>
                        <a:rPr b="1" lang="en-GB" sz="1050">
                          <a:solidFill>
                            <a:srgbClr val="202122"/>
                          </a:solidFill>
                          <a:highlight>
                            <a:srgbClr val="FFFFFF"/>
                          </a:highlight>
                        </a:rPr>
                        <a:t>Important information to be provided</a:t>
                      </a:r>
                      <a:endParaRPr b="1" sz="1050">
                        <a:solidFill>
                          <a:srgbClr val="2021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rPr lang="en-GB" sz="1050">
                          <a:solidFill>
                            <a:srgbClr val="202122"/>
                          </a:solidFill>
                          <a:highlight>
                            <a:srgbClr val="FFFFFF"/>
                          </a:highlight>
                        </a:rPr>
                        <a:t>Sampling</a:t>
                      </a:r>
                      <a:endParaRPr sz="1050">
                        <a:solidFill>
                          <a:srgbClr val="202122"/>
                        </a:solidFill>
                        <a:highlight>
                          <a:srgbClr val="FFFFFF"/>
                        </a:highlight>
                      </a:endParaRPr>
                    </a:p>
                  </a:txBody>
                  <a:tcPr marT="63500" marB="63500" marR="63500" marL="63500"/>
                </a:tc>
                <a:tc>
                  <a:txBody>
                    <a:bodyPr/>
                    <a:lstStyle/>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Origin and context of samples</a:t>
                      </a:r>
                      <a:endParaRPr sz="1050">
                        <a:solidFill>
                          <a:srgbClr val="202122"/>
                        </a:solidFill>
                        <a:highlight>
                          <a:srgbClr val="FFFFFF"/>
                        </a:highlight>
                      </a:endParaRPr>
                    </a:p>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How samples were collected and stored</a:t>
                      </a:r>
                      <a:endParaRPr sz="1050">
                        <a:solidFill>
                          <a:srgbClr val="2021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rPr lang="en-GB" sz="1050">
                          <a:solidFill>
                            <a:srgbClr val="202122"/>
                          </a:solidFill>
                          <a:highlight>
                            <a:srgbClr val="FFFFFF"/>
                          </a:highlight>
                        </a:rPr>
                        <a:t>Extraction protocol</a:t>
                      </a:r>
                      <a:endParaRPr sz="1050">
                        <a:solidFill>
                          <a:srgbClr val="202122"/>
                        </a:solidFill>
                        <a:highlight>
                          <a:srgbClr val="FFFFFF"/>
                        </a:highlight>
                      </a:endParaRPr>
                    </a:p>
                  </a:txBody>
                  <a:tcPr marT="63500" marB="63500" marR="63500" marL="63500"/>
                </a:tc>
                <a:tc>
                  <a:txBody>
                    <a:bodyPr/>
                    <a:lstStyle/>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Type of equipment/supplies used (e.g., centrifuge, drying oven, centrifuge tubes)</a:t>
                      </a:r>
                      <a:endParaRPr sz="1050">
                        <a:solidFill>
                          <a:srgbClr val="202122"/>
                        </a:solidFill>
                        <a:highlight>
                          <a:srgbClr val="FFFFFF"/>
                        </a:highlight>
                      </a:endParaRPr>
                    </a:p>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Chemicals and concentrations</a:t>
                      </a:r>
                      <a:endParaRPr sz="1050">
                        <a:solidFill>
                          <a:srgbClr val="202122"/>
                        </a:solidFill>
                        <a:highlight>
                          <a:srgbClr val="FFFFFF"/>
                        </a:highlight>
                      </a:endParaRPr>
                    </a:p>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Step by step details of method (e.g., including centrifuge times and speed, initial weight/volume of sample, drying temperatures)</a:t>
                      </a:r>
                      <a:endParaRPr sz="1050">
                        <a:solidFill>
                          <a:srgbClr val="202122"/>
                        </a:solidFill>
                        <a:highlight>
                          <a:srgbClr val="FFFFFF"/>
                        </a:highlight>
                      </a:endParaRPr>
                    </a:p>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If concentration has been calculated, report steps followed (e.g., weighting steps, counting of fields of view on the slide, area of fields of view)</a:t>
                      </a:r>
                      <a:endParaRPr sz="1050">
                        <a:solidFill>
                          <a:srgbClr val="202122"/>
                        </a:solidFill>
                        <a:highlight>
                          <a:srgbClr val="FFFFFF"/>
                        </a:highlight>
                      </a:endParaRPr>
                    </a:p>
                  </a:txBody>
                  <a:tcPr marT="63500" marB="63500" marR="63500" marL="63500"/>
                </a:tc>
              </a:tr>
              <a:tr h="12700">
                <a:tc>
                  <a:txBody>
                    <a:bodyPr/>
                    <a:lstStyle/>
                    <a:p>
                      <a:pPr indent="0" lvl="0" marL="0" rtl="0" algn="l">
                        <a:spcBef>
                          <a:spcPts val="0"/>
                        </a:spcBef>
                        <a:spcAft>
                          <a:spcPts val="0"/>
                        </a:spcAft>
                        <a:buNone/>
                      </a:pPr>
                      <a:r>
                        <a:rPr lang="en-GB" sz="1050">
                          <a:solidFill>
                            <a:srgbClr val="202122"/>
                          </a:solidFill>
                          <a:highlight>
                            <a:srgbClr val="FFFFFF"/>
                          </a:highlight>
                        </a:rPr>
                        <a:t>Counting method</a:t>
                      </a:r>
                      <a:endParaRPr sz="1050">
                        <a:solidFill>
                          <a:srgbClr val="202122"/>
                        </a:solidFill>
                        <a:highlight>
                          <a:srgbClr val="FFFFFF"/>
                        </a:highlight>
                      </a:endParaRPr>
                    </a:p>
                  </a:txBody>
                  <a:tcPr marT="63500" marB="63500" marR="63500" marL="63500"/>
                </a:tc>
                <a:tc>
                  <a:txBody>
                    <a:bodyPr/>
                    <a:lstStyle/>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Describe if morphotypes have been systematically excluded from the counting (including non-identifiable morphotypes)</a:t>
                      </a:r>
                      <a:endParaRPr sz="1050">
                        <a:solidFill>
                          <a:srgbClr val="202122"/>
                        </a:solidFill>
                        <a:highlight>
                          <a:srgbClr val="FFFFFF"/>
                        </a:highlight>
                      </a:endParaRPr>
                    </a:p>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Explain how single morphotypes have been counted - e.g., minimum count size or strategy</a:t>
                      </a:r>
                      <a:endParaRPr sz="1050">
                        <a:solidFill>
                          <a:srgbClr val="202122"/>
                        </a:solidFill>
                        <a:highlight>
                          <a:srgbClr val="FFFFFF"/>
                        </a:highlight>
                      </a:endParaRPr>
                    </a:p>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Explain if silica skeletons (i.e., articulated cells) have been counted and how (i.e., separately from the total count or not)</a:t>
                      </a:r>
                      <a:endParaRPr sz="1050">
                        <a:solidFill>
                          <a:srgbClr val="202122"/>
                        </a:solidFill>
                        <a:highlight>
                          <a:srgbClr val="FFFFFF"/>
                        </a:highlight>
                      </a:endParaRPr>
                    </a:p>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Scanning procedure</a:t>
                      </a:r>
                      <a:endParaRPr sz="1050">
                        <a:solidFill>
                          <a:srgbClr val="202122"/>
                        </a:solidFill>
                        <a:highlight>
                          <a:srgbClr val="FFFFFF"/>
                        </a:highlight>
                      </a:endParaRPr>
                    </a:p>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Morphometrics applied</a:t>
                      </a:r>
                      <a:endParaRPr sz="1050">
                        <a:solidFill>
                          <a:srgbClr val="202122"/>
                        </a:solidFill>
                        <a:highlight>
                          <a:srgbClr val="FFFFFF"/>
                        </a:highlight>
                      </a:endParaRPr>
                    </a:p>
                    <a:p>
                      <a:pPr indent="-295275" lvl="0" marL="269999" rtl="0" algn="l">
                        <a:spcBef>
                          <a:spcPts val="0"/>
                        </a:spcBef>
                        <a:spcAft>
                          <a:spcPts val="0"/>
                        </a:spcAft>
                        <a:buClr>
                          <a:srgbClr val="202122"/>
                        </a:buClr>
                        <a:buSzPts val="1050"/>
                        <a:buChar char="●"/>
                      </a:pPr>
                      <a:r>
                        <a:rPr lang="en-GB" sz="1050">
                          <a:solidFill>
                            <a:srgbClr val="202122"/>
                          </a:solidFill>
                          <a:highlight>
                            <a:srgbClr val="FFFFFF"/>
                          </a:highlight>
                        </a:rPr>
                        <a:t>Type of equipment used (e.g., light microscope, SEM), including magnification</a:t>
                      </a:r>
                      <a:endParaRPr sz="1050">
                        <a:solidFill>
                          <a:srgbClr val="202122"/>
                        </a:solidFill>
                        <a:highlight>
                          <a:srgbClr val="FFFFFF"/>
                        </a:highlight>
                      </a:endParaRPr>
                    </a:p>
                  </a:txBody>
                  <a:tcPr marT="63500" marB="63500" marR="63500" marL="6350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7"/>
          <p:cNvSpPr txBox="1"/>
          <p:nvPr>
            <p:ph type="title"/>
          </p:nvPr>
        </p:nvSpPr>
        <p:spPr>
          <a:xfrm>
            <a:off x="311700" y="59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020">
                <a:solidFill>
                  <a:schemeClr val="accent4"/>
                </a:solidFill>
              </a:rPr>
              <a:t>Using </a:t>
            </a:r>
            <a:r>
              <a:rPr b="1" lang="en-GB" sz="3020">
                <a:solidFill>
                  <a:schemeClr val="accent4"/>
                </a:solidFill>
              </a:rPr>
              <a:t>Protocols.io</a:t>
            </a:r>
            <a:endParaRPr b="1" sz="3020">
              <a:solidFill>
                <a:schemeClr val="accent4"/>
              </a:solidFill>
            </a:endParaRPr>
          </a:p>
        </p:txBody>
      </p:sp>
      <p:sp>
        <p:nvSpPr>
          <p:cNvPr id="708" name="Google Shape;708;p67"/>
          <p:cNvSpPr txBox="1"/>
          <p:nvPr>
            <p:ph idx="1" type="body"/>
          </p:nvPr>
        </p:nvSpPr>
        <p:spPr>
          <a:xfrm>
            <a:off x="215275" y="631975"/>
            <a:ext cx="8520600" cy="481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2450">
                <a:solidFill>
                  <a:schemeClr val="dk1"/>
                </a:solidFill>
              </a:rPr>
              <a:t>This is a repository for archiving methods</a:t>
            </a:r>
            <a:endParaRPr sz="2450">
              <a:solidFill>
                <a:schemeClr val="dk1"/>
              </a:solidFill>
            </a:endParaRPr>
          </a:p>
          <a:p>
            <a:pPr indent="0" lvl="0" marL="0" rtl="0" algn="l">
              <a:lnSpc>
                <a:spcPct val="95000"/>
              </a:lnSpc>
              <a:spcBef>
                <a:spcPts val="1200"/>
              </a:spcBef>
              <a:spcAft>
                <a:spcPts val="1200"/>
              </a:spcAft>
              <a:buSzPts val="275"/>
              <a:buNone/>
            </a:pPr>
            <a:r>
              <a:t/>
            </a:r>
            <a:endParaRPr sz="2450">
              <a:solidFill>
                <a:schemeClr val="dk1"/>
              </a:solidFill>
            </a:endParaRPr>
          </a:p>
        </p:txBody>
      </p:sp>
      <p:pic>
        <p:nvPicPr>
          <p:cNvPr id="709" name="Google Shape;709;p67"/>
          <p:cNvPicPr preferRelativeResize="0"/>
          <p:nvPr/>
        </p:nvPicPr>
        <p:blipFill>
          <a:blip r:embed="rId3">
            <a:alphaModFix/>
          </a:blip>
          <a:stretch>
            <a:fillRect/>
          </a:stretch>
        </p:blipFill>
        <p:spPr>
          <a:xfrm>
            <a:off x="1331125" y="1186600"/>
            <a:ext cx="6260799" cy="3705225"/>
          </a:xfrm>
          <a:prstGeom prst="rect">
            <a:avLst/>
          </a:prstGeom>
          <a:noFill/>
          <a:ln>
            <a:noFill/>
          </a:ln>
        </p:spPr>
      </p:pic>
      <p:cxnSp>
        <p:nvCxnSpPr>
          <p:cNvPr id="710" name="Google Shape;710;p67"/>
          <p:cNvCxnSpPr/>
          <p:nvPr/>
        </p:nvCxnSpPr>
        <p:spPr>
          <a:xfrm flipH="1">
            <a:off x="5303400" y="905625"/>
            <a:ext cx="1650000" cy="1146600"/>
          </a:xfrm>
          <a:prstGeom prst="straightConnector1">
            <a:avLst/>
          </a:prstGeom>
          <a:noFill/>
          <a:ln cap="flat" cmpd="sng" w="28575">
            <a:solidFill>
              <a:srgbClr val="FF0000"/>
            </a:solidFill>
            <a:prstDash val="solid"/>
            <a:round/>
            <a:headEnd len="med" w="med" type="none"/>
            <a:tailEnd len="med" w="med" type="triangle"/>
          </a:ln>
        </p:spPr>
      </p:cxnSp>
      <p:sp>
        <p:nvSpPr>
          <p:cNvPr id="711" name="Google Shape;711;p67"/>
          <p:cNvSpPr txBox="1"/>
          <p:nvPr/>
        </p:nvSpPr>
        <p:spPr>
          <a:xfrm>
            <a:off x="6942675" y="541300"/>
            <a:ext cx="2100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300"/>
              <a:t>Gives a DOI</a:t>
            </a:r>
            <a:endParaRPr sz="2300"/>
          </a:p>
        </p:txBody>
      </p:sp>
      <p:cxnSp>
        <p:nvCxnSpPr>
          <p:cNvPr id="712" name="Google Shape;712;p67"/>
          <p:cNvCxnSpPr/>
          <p:nvPr/>
        </p:nvCxnSpPr>
        <p:spPr>
          <a:xfrm>
            <a:off x="974075" y="2598700"/>
            <a:ext cx="782400" cy="235800"/>
          </a:xfrm>
          <a:prstGeom prst="straightConnector1">
            <a:avLst/>
          </a:prstGeom>
          <a:noFill/>
          <a:ln cap="flat" cmpd="sng" w="28575">
            <a:solidFill>
              <a:srgbClr val="FF0000"/>
            </a:solidFill>
            <a:prstDash val="solid"/>
            <a:round/>
            <a:headEnd len="med" w="med" type="none"/>
            <a:tailEnd len="med" w="med" type="triangle"/>
          </a:ln>
        </p:spPr>
      </p:cxnSp>
      <p:sp>
        <p:nvSpPr>
          <p:cNvPr id="713" name="Google Shape;713;p67"/>
          <p:cNvSpPr txBox="1"/>
          <p:nvPr/>
        </p:nvSpPr>
        <p:spPr>
          <a:xfrm>
            <a:off x="0" y="2171550"/>
            <a:ext cx="1402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Versions</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p68"/>
          <p:cNvPicPr preferRelativeResize="0"/>
          <p:nvPr/>
        </p:nvPicPr>
        <p:blipFill>
          <a:blip r:embed="rId3">
            <a:alphaModFix/>
          </a:blip>
          <a:stretch>
            <a:fillRect/>
          </a:stretch>
        </p:blipFill>
        <p:spPr>
          <a:xfrm>
            <a:off x="66850" y="152400"/>
            <a:ext cx="4716028" cy="4838700"/>
          </a:xfrm>
          <a:prstGeom prst="rect">
            <a:avLst/>
          </a:prstGeom>
          <a:noFill/>
          <a:ln>
            <a:noFill/>
          </a:ln>
        </p:spPr>
      </p:pic>
      <p:pic>
        <p:nvPicPr>
          <p:cNvPr id="719" name="Google Shape;719;p68"/>
          <p:cNvPicPr preferRelativeResize="0"/>
          <p:nvPr/>
        </p:nvPicPr>
        <p:blipFill>
          <a:blip r:embed="rId4">
            <a:alphaModFix/>
          </a:blip>
          <a:stretch>
            <a:fillRect/>
          </a:stretch>
        </p:blipFill>
        <p:spPr>
          <a:xfrm>
            <a:off x="4782875" y="278000"/>
            <a:ext cx="4361125" cy="4498598"/>
          </a:xfrm>
          <a:prstGeom prst="rect">
            <a:avLst/>
          </a:prstGeom>
          <a:noFill/>
          <a:ln>
            <a:noFill/>
          </a:ln>
        </p:spPr>
      </p:pic>
      <p:sp>
        <p:nvSpPr>
          <p:cNvPr id="720" name="Google Shape;720;p68"/>
          <p:cNvSpPr txBox="1"/>
          <p:nvPr/>
        </p:nvSpPr>
        <p:spPr>
          <a:xfrm>
            <a:off x="3998350" y="4743300"/>
            <a:ext cx="50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https://dx.doi.org/10.17504/protocols.io.q26g74mb8gwz/v2</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9"/>
          <p:cNvSpPr txBox="1"/>
          <p:nvPr>
            <p:ph type="title"/>
          </p:nvPr>
        </p:nvSpPr>
        <p:spPr>
          <a:xfrm>
            <a:off x="311700" y="158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820">
                <a:solidFill>
                  <a:schemeClr val="accent4"/>
                </a:solidFill>
              </a:rPr>
              <a:t>Steps towards open and accessible publishing</a:t>
            </a:r>
            <a:endParaRPr b="1" sz="2820">
              <a:solidFill>
                <a:schemeClr val="accent4"/>
              </a:solidFill>
            </a:endParaRPr>
          </a:p>
        </p:txBody>
      </p:sp>
      <p:sp>
        <p:nvSpPr>
          <p:cNvPr id="726" name="Google Shape;726;p69"/>
          <p:cNvSpPr txBox="1"/>
          <p:nvPr>
            <p:ph idx="1" type="body"/>
          </p:nvPr>
        </p:nvSpPr>
        <p:spPr>
          <a:xfrm>
            <a:off x="95125" y="1821775"/>
            <a:ext cx="1781700" cy="16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358"/>
              <a:buNone/>
            </a:pPr>
            <a:r>
              <a:rPr b="1" lang="en-GB" sz="2400">
                <a:solidFill>
                  <a:schemeClr val="dk1"/>
                </a:solidFill>
              </a:rPr>
              <a:t>Accessible research</a:t>
            </a:r>
            <a:endParaRPr b="1" sz="2400">
              <a:solidFill>
                <a:schemeClr val="dk1"/>
              </a:solidFill>
            </a:endParaRPr>
          </a:p>
          <a:p>
            <a:pPr indent="0" lvl="0" marL="0" rtl="0" algn="ctr">
              <a:spcBef>
                <a:spcPts val="1200"/>
              </a:spcBef>
              <a:spcAft>
                <a:spcPts val="0"/>
              </a:spcAft>
              <a:buSzPts val="358"/>
              <a:buNone/>
            </a:pPr>
            <a:r>
              <a:rPr b="1" lang="en-GB" sz="2400">
                <a:solidFill>
                  <a:schemeClr val="dk1"/>
                </a:solidFill>
              </a:rPr>
              <a:t>papers</a:t>
            </a:r>
            <a:endParaRPr b="1" sz="2400">
              <a:solidFill>
                <a:schemeClr val="dk1"/>
              </a:solidFill>
            </a:endParaRPr>
          </a:p>
          <a:p>
            <a:pPr indent="0" lvl="0" marL="0" rtl="0" algn="ctr">
              <a:spcBef>
                <a:spcPts val="1200"/>
              </a:spcBef>
              <a:spcAft>
                <a:spcPts val="1200"/>
              </a:spcAft>
              <a:buSzPts val="358"/>
              <a:buNone/>
            </a:pPr>
            <a:r>
              <a:t/>
            </a:r>
            <a:endParaRPr b="1" sz="2400">
              <a:solidFill>
                <a:schemeClr val="dk1"/>
              </a:solidFill>
            </a:endParaRPr>
          </a:p>
        </p:txBody>
      </p:sp>
      <p:cxnSp>
        <p:nvCxnSpPr>
          <p:cNvPr id="727" name="Google Shape;727;p69"/>
          <p:cNvCxnSpPr/>
          <p:nvPr/>
        </p:nvCxnSpPr>
        <p:spPr>
          <a:xfrm flipH="1" rot="10800000">
            <a:off x="1756650" y="964375"/>
            <a:ext cx="2443200" cy="857400"/>
          </a:xfrm>
          <a:prstGeom prst="straightConnector1">
            <a:avLst/>
          </a:prstGeom>
          <a:noFill/>
          <a:ln cap="flat" cmpd="sng" w="28575">
            <a:solidFill>
              <a:srgbClr val="FF0000"/>
            </a:solidFill>
            <a:prstDash val="solid"/>
            <a:round/>
            <a:headEnd len="med" w="med" type="none"/>
            <a:tailEnd len="med" w="med" type="triangle"/>
          </a:ln>
        </p:spPr>
      </p:cxnSp>
      <p:sp>
        <p:nvSpPr>
          <p:cNvPr id="728" name="Google Shape;728;p69"/>
          <p:cNvSpPr txBox="1"/>
          <p:nvPr/>
        </p:nvSpPr>
        <p:spPr>
          <a:xfrm>
            <a:off x="4220275" y="703750"/>
            <a:ext cx="4874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Make it open access</a:t>
            </a:r>
            <a:endParaRPr sz="2200"/>
          </a:p>
          <a:p>
            <a:pPr indent="-368300" lvl="0" marL="457200" rtl="0" algn="l">
              <a:spcBef>
                <a:spcPts val="0"/>
              </a:spcBef>
              <a:spcAft>
                <a:spcPts val="0"/>
              </a:spcAft>
              <a:buSzPts val="2200"/>
              <a:buChar char="●"/>
            </a:pPr>
            <a:r>
              <a:rPr lang="en-GB" sz="2200"/>
              <a:t>What is the best method for you?</a:t>
            </a:r>
            <a:endParaRPr sz="2200"/>
          </a:p>
        </p:txBody>
      </p:sp>
      <p:sp>
        <p:nvSpPr>
          <p:cNvPr id="729" name="Google Shape;729;p69"/>
          <p:cNvSpPr txBox="1"/>
          <p:nvPr/>
        </p:nvSpPr>
        <p:spPr>
          <a:xfrm>
            <a:off x="2797950" y="91060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cxnSp>
        <p:nvCxnSpPr>
          <p:cNvPr id="730" name="Google Shape;730;p69"/>
          <p:cNvCxnSpPr/>
          <p:nvPr/>
        </p:nvCxnSpPr>
        <p:spPr>
          <a:xfrm flipH="1" rot="10800000">
            <a:off x="1876825" y="1807288"/>
            <a:ext cx="2266200" cy="389700"/>
          </a:xfrm>
          <a:prstGeom prst="straightConnector1">
            <a:avLst/>
          </a:prstGeom>
          <a:noFill/>
          <a:ln cap="flat" cmpd="sng" w="28575">
            <a:solidFill>
              <a:srgbClr val="FF9900"/>
            </a:solidFill>
            <a:prstDash val="solid"/>
            <a:round/>
            <a:headEnd len="med" w="med" type="none"/>
            <a:tailEnd len="med" w="med" type="triangle"/>
          </a:ln>
        </p:spPr>
      </p:cxnSp>
      <p:sp>
        <p:nvSpPr>
          <p:cNvPr id="731" name="Google Shape;731;p69"/>
          <p:cNvSpPr txBox="1"/>
          <p:nvPr/>
        </p:nvSpPr>
        <p:spPr>
          <a:xfrm>
            <a:off x="4247700" y="1591613"/>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data in a repository</a:t>
            </a:r>
            <a:endParaRPr sz="2200"/>
          </a:p>
        </p:txBody>
      </p:sp>
      <p:sp>
        <p:nvSpPr>
          <p:cNvPr id="732" name="Google Shape;732;p69"/>
          <p:cNvSpPr txBox="1"/>
          <p:nvPr/>
        </p:nvSpPr>
        <p:spPr>
          <a:xfrm>
            <a:off x="3150175" y="1464688"/>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9900"/>
                </a:solidFill>
              </a:rPr>
              <a:t>2</a:t>
            </a:r>
            <a:endParaRPr b="1" sz="2400">
              <a:solidFill>
                <a:srgbClr val="FF9900"/>
              </a:solidFill>
            </a:endParaRPr>
          </a:p>
        </p:txBody>
      </p:sp>
      <p:cxnSp>
        <p:nvCxnSpPr>
          <p:cNvPr id="733" name="Google Shape;733;p69"/>
          <p:cNvCxnSpPr/>
          <p:nvPr/>
        </p:nvCxnSpPr>
        <p:spPr>
          <a:xfrm>
            <a:off x="1888200" y="2387238"/>
            <a:ext cx="2237700" cy="86400"/>
          </a:xfrm>
          <a:prstGeom prst="straightConnector1">
            <a:avLst/>
          </a:prstGeom>
          <a:noFill/>
          <a:ln cap="flat" cmpd="sng" w="28575">
            <a:solidFill>
              <a:srgbClr val="FFD966"/>
            </a:solidFill>
            <a:prstDash val="solid"/>
            <a:round/>
            <a:headEnd len="med" w="med" type="none"/>
            <a:tailEnd len="med" w="med" type="triangle"/>
          </a:ln>
        </p:spPr>
      </p:cxnSp>
      <p:sp>
        <p:nvSpPr>
          <p:cNvPr id="734" name="Google Shape;734;p69"/>
          <p:cNvSpPr txBox="1"/>
          <p:nvPr/>
        </p:nvSpPr>
        <p:spPr>
          <a:xfrm>
            <a:off x="3347350" y="196887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D966"/>
                </a:solidFill>
              </a:rPr>
              <a:t>3</a:t>
            </a:r>
            <a:endParaRPr b="1" sz="2400">
              <a:solidFill>
                <a:srgbClr val="FFD966"/>
              </a:solidFill>
            </a:endParaRPr>
          </a:p>
        </p:txBody>
      </p:sp>
      <p:sp>
        <p:nvSpPr>
          <p:cNvPr id="735" name="Google Shape;735;p69"/>
          <p:cNvSpPr txBox="1"/>
          <p:nvPr/>
        </p:nvSpPr>
        <p:spPr>
          <a:xfrm>
            <a:off x="4199850" y="2212025"/>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code in a repository</a:t>
            </a:r>
            <a:endParaRPr sz="2200"/>
          </a:p>
        </p:txBody>
      </p:sp>
      <p:sp>
        <p:nvSpPr>
          <p:cNvPr id="736" name="Google Shape;736;p69"/>
          <p:cNvSpPr txBox="1"/>
          <p:nvPr/>
        </p:nvSpPr>
        <p:spPr>
          <a:xfrm>
            <a:off x="4185175" y="3487425"/>
            <a:ext cx="4944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Link data and code in article</a:t>
            </a:r>
            <a:endParaRPr sz="2200"/>
          </a:p>
          <a:p>
            <a:pPr indent="-368300" lvl="0" marL="457200" rtl="0" algn="l">
              <a:spcBef>
                <a:spcPts val="0"/>
              </a:spcBef>
              <a:spcAft>
                <a:spcPts val="0"/>
              </a:spcAft>
              <a:buSzPts val="2200"/>
              <a:buChar char="●"/>
            </a:pPr>
            <a:r>
              <a:rPr lang="en-GB" sz="2200"/>
              <a:t>Cite</a:t>
            </a:r>
            <a:endParaRPr sz="2200"/>
          </a:p>
          <a:p>
            <a:pPr indent="-368300" lvl="0" marL="457200" rtl="0" algn="l">
              <a:spcBef>
                <a:spcPts val="0"/>
              </a:spcBef>
              <a:spcAft>
                <a:spcPts val="0"/>
              </a:spcAft>
              <a:buSzPts val="2200"/>
              <a:buChar char="●"/>
            </a:pPr>
            <a:r>
              <a:rPr lang="en-GB" sz="2200"/>
              <a:t>Data &amp; Code availability statement</a:t>
            </a:r>
            <a:endParaRPr sz="2200"/>
          </a:p>
        </p:txBody>
      </p:sp>
      <p:cxnSp>
        <p:nvCxnSpPr>
          <p:cNvPr id="737" name="Google Shape;737;p69"/>
          <p:cNvCxnSpPr/>
          <p:nvPr/>
        </p:nvCxnSpPr>
        <p:spPr>
          <a:xfrm>
            <a:off x="1802275" y="2566225"/>
            <a:ext cx="2426400" cy="684900"/>
          </a:xfrm>
          <a:prstGeom prst="straightConnector1">
            <a:avLst/>
          </a:prstGeom>
          <a:noFill/>
          <a:ln cap="flat" cmpd="sng" w="28575">
            <a:solidFill>
              <a:srgbClr val="00FF00"/>
            </a:solidFill>
            <a:prstDash val="solid"/>
            <a:round/>
            <a:headEnd len="med" w="med" type="none"/>
            <a:tailEnd len="med" w="med" type="triangle"/>
          </a:ln>
        </p:spPr>
      </p:cxnSp>
      <p:sp>
        <p:nvSpPr>
          <p:cNvPr id="738" name="Google Shape;738;p69"/>
          <p:cNvSpPr txBox="1"/>
          <p:nvPr/>
        </p:nvSpPr>
        <p:spPr>
          <a:xfrm>
            <a:off x="3261625" y="258622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FF00"/>
                </a:solidFill>
              </a:rPr>
              <a:t>4</a:t>
            </a:r>
            <a:endParaRPr b="1" sz="2400">
              <a:solidFill>
                <a:srgbClr val="00FF00"/>
              </a:solidFill>
            </a:endParaRPr>
          </a:p>
        </p:txBody>
      </p:sp>
      <p:sp>
        <p:nvSpPr>
          <p:cNvPr id="739" name="Google Shape;739;p69"/>
          <p:cNvSpPr txBox="1"/>
          <p:nvPr/>
        </p:nvSpPr>
        <p:spPr>
          <a:xfrm>
            <a:off x="4199850" y="2832450"/>
            <a:ext cx="477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method in a repository</a:t>
            </a:r>
            <a:endParaRPr sz="2200"/>
          </a:p>
        </p:txBody>
      </p:sp>
      <p:cxnSp>
        <p:nvCxnSpPr>
          <p:cNvPr id="740" name="Google Shape;740;p69"/>
          <p:cNvCxnSpPr/>
          <p:nvPr/>
        </p:nvCxnSpPr>
        <p:spPr>
          <a:xfrm>
            <a:off x="1776425" y="2952075"/>
            <a:ext cx="2392200" cy="957000"/>
          </a:xfrm>
          <a:prstGeom prst="straightConnector1">
            <a:avLst/>
          </a:prstGeom>
          <a:noFill/>
          <a:ln cap="flat" cmpd="sng" w="28575">
            <a:solidFill>
              <a:srgbClr val="00B0F0"/>
            </a:solidFill>
            <a:prstDash val="solid"/>
            <a:round/>
            <a:headEnd len="med" w="med" type="none"/>
            <a:tailEnd len="med" w="med" type="triangle"/>
          </a:ln>
        </p:spPr>
      </p:cxnSp>
      <p:sp>
        <p:nvSpPr>
          <p:cNvPr id="741" name="Google Shape;741;p69"/>
          <p:cNvSpPr txBox="1"/>
          <p:nvPr/>
        </p:nvSpPr>
        <p:spPr>
          <a:xfrm>
            <a:off x="3227325" y="317905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B0F0"/>
                </a:solidFill>
              </a:rPr>
              <a:t>5</a:t>
            </a:r>
            <a:endParaRPr b="1" sz="2400">
              <a:solidFill>
                <a:srgbClr val="00B0F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0"/>
          <p:cNvSpPr txBox="1"/>
          <p:nvPr>
            <p:ph type="title"/>
          </p:nvPr>
        </p:nvSpPr>
        <p:spPr>
          <a:xfrm>
            <a:off x="260500" y="17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en-GB" sz="2780">
                <a:solidFill>
                  <a:schemeClr val="accent4"/>
                </a:solidFill>
              </a:rPr>
              <a:t>Link data and code in article</a:t>
            </a:r>
            <a:endParaRPr b="1" sz="2780">
              <a:solidFill>
                <a:schemeClr val="accent4"/>
              </a:solidFill>
            </a:endParaRPr>
          </a:p>
          <a:p>
            <a:pPr indent="0" lvl="0" marL="0" rtl="0" algn="l">
              <a:spcBef>
                <a:spcPts val="0"/>
              </a:spcBef>
              <a:spcAft>
                <a:spcPts val="0"/>
              </a:spcAft>
              <a:buSzPts val="990"/>
              <a:buNone/>
            </a:pPr>
            <a:r>
              <a:t/>
            </a:r>
            <a:endParaRPr b="1" sz="3320">
              <a:solidFill>
                <a:schemeClr val="accent4"/>
              </a:solidFill>
            </a:endParaRPr>
          </a:p>
        </p:txBody>
      </p:sp>
      <p:sp>
        <p:nvSpPr>
          <p:cNvPr id="747" name="Google Shape;747;p70"/>
          <p:cNvSpPr txBox="1"/>
          <p:nvPr>
            <p:ph idx="1" type="body"/>
          </p:nvPr>
        </p:nvSpPr>
        <p:spPr>
          <a:xfrm>
            <a:off x="317775" y="1883100"/>
            <a:ext cx="5397300" cy="2934000"/>
          </a:xfrm>
          <a:prstGeom prst="rect">
            <a:avLst/>
          </a:prstGeom>
        </p:spPr>
        <p:txBody>
          <a:bodyPr anchorCtr="0" anchor="t" bIns="91425" lIns="91425" spcFirstLastPara="1" rIns="91425" wrap="square" tIns="91425">
            <a:normAutofit/>
          </a:bodyPr>
          <a:lstStyle/>
          <a:p>
            <a:pPr indent="-381000" lvl="0" marL="457200" rtl="0" algn="l">
              <a:spcBef>
                <a:spcPts val="0"/>
              </a:spcBef>
              <a:spcAft>
                <a:spcPts val="0"/>
              </a:spcAft>
              <a:buClr>
                <a:schemeClr val="dk1"/>
              </a:buClr>
              <a:buSzPts val="2400"/>
              <a:buChar char="●"/>
            </a:pPr>
            <a:r>
              <a:rPr lang="en-GB" sz="2400">
                <a:solidFill>
                  <a:schemeClr val="dk1"/>
                </a:solidFill>
              </a:rPr>
              <a:t>Cite your data, code, method in the article</a:t>
            </a:r>
            <a:endParaRPr sz="2400">
              <a:solidFill>
                <a:schemeClr val="dk1"/>
              </a:solidFill>
            </a:endParaRPr>
          </a:p>
          <a:p>
            <a:pPr indent="-381000" lvl="0" marL="457200" rtl="0" algn="l">
              <a:spcBef>
                <a:spcPts val="0"/>
              </a:spcBef>
              <a:spcAft>
                <a:spcPts val="0"/>
              </a:spcAft>
              <a:buClr>
                <a:schemeClr val="dk1"/>
              </a:buClr>
              <a:buSzPts val="2400"/>
              <a:buChar char="●"/>
            </a:pPr>
            <a:r>
              <a:rPr lang="en-GB" sz="2400">
                <a:solidFill>
                  <a:schemeClr val="dk1"/>
                </a:solidFill>
              </a:rPr>
              <a:t>Write a clear data/code availability statement</a:t>
            </a:r>
            <a:endParaRPr sz="2400">
              <a:solidFill>
                <a:schemeClr val="dk1"/>
              </a:solidFill>
            </a:endParaRPr>
          </a:p>
        </p:txBody>
      </p:sp>
      <p:sp>
        <p:nvSpPr>
          <p:cNvPr id="748" name="Google Shape;748;p70"/>
          <p:cNvSpPr txBox="1"/>
          <p:nvPr/>
        </p:nvSpPr>
        <p:spPr>
          <a:xfrm>
            <a:off x="317775" y="803825"/>
            <a:ext cx="8041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t>Tell others where your data and code are and how to find, access and reuse them.</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1"/>
          <p:cNvSpPr txBox="1"/>
          <p:nvPr>
            <p:ph type="title"/>
          </p:nvPr>
        </p:nvSpPr>
        <p:spPr>
          <a:xfrm>
            <a:off x="6900" y="6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availability statements</a:t>
            </a:r>
            <a:endParaRPr/>
          </a:p>
        </p:txBody>
      </p:sp>
      <p:pic>
        <p:nvPicPr>
          <p:cNvPr id="754" name="Google Shape;754;p71"/>
          <p:cNvPicPr preferRelativeResize="0"/>
          <p:nvPr/>
        </p:nvPicPr>
        <p:blipFill rotWithShape="1">
          <a:blip r:embed="rId3">
            <a:alphaModFix/>
          </a:blip>
          <a:srcRect b="11172" l="0" r="41183" t="16563"/>
          <a:stretch/>
        </p:blipFill>
        <p:spPr>
          <a:xfrm>
            <a:off x="6534700" y="194850"/>
            <a:ext cx="2458627" cy="1699299"/>
          </a:xfrm>
          <a:prstGeom prst="rect">
            <a:avLst/>
          </a:prstGeom>
          <a:noFill/>
          <a:ln>
            <a:noFill/>
          </a:ln>
        </p:spPr>
      </p:pic>
      <p:sp>
        <p:nvSpPr>
          <p:cNvPr id="755" name="Google Shape;755;p71"/>
          <p:cNvSpPr txBox="1"/>
          <p:nvPr/>
        </p:nvSpPr>
        <p:spPr>
          <a:xfrm>
            <a:off x="6534700" y="1971450"/>
            <a:ext cx="2609400" cy="839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i="1" lang="en-GB" sz="1350">
                <a:solidFill>
                  <a:srgbClr val="222222"/>
                </a:solidFill>
                <a:highlight>
                  <a:srgbClr val="FFFFFF"/>
                </a:highlight>
                <a:latin typeface="Times New Roman"/>
                <a:ea typeface="Times New Roman"/>
                <a:cs typeface="Times New Roman"/>
                <a:sym typeface="Times New Roman"/>
              </a:rPr>
              <a:t>Nature</a:t>
            </a:r>
            <a:r>
              <a:rPr lang="en-GB" sz="1350">
                <a:solidFill>
                  <a:srgbClr val="222222"/>
                </a:solidFill>
                <a:highlight>
                  <a:srgbClr val="FFFFFF"/>
                </a:highlight>
                <a:latin typeface="Times New Roman"/>
                <a:ea typeface="Times New Roman"/>
                <a:cs typeface="Times New Roman"/>
                <a:sym typeface="Times New Roman"/>
              </a:rPr>
              <a:t> 606, 853 (2022) </a:t>
            </a:r>
            <a:endParaRPr sz="135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i="1" lang="en-GB" sz="1350">
                <a:solidFill>
                  <a:srgbClr val="222222"/>
                </a:solidFill>
                <a:highlight>
                  <a:srgbClr val="FFFFFF"/>
                </a:highlight>
                <a:latin typeface="Times New Roman"/>
                <a:ea typeface="Times New Roman"/>
                <a:cs typeface="Times New Roman"/>
                <a:sym typeface="Times New Roman"/>
              </a:rPr>
              <a:t>doi:</a:t>
            </a:r>
            <a:r>
              <a:rPr i="1" lang="en-GB" sz="1350" u="sng">
                <a:solidFill>
                  <a:schemeClr val="hlink"/>
                </a:solidFill>
                <a:highlight>
                  <a:srgbClr val="FFFFFF"/>
                </a:highlight>
                <a:latin typeface="Times New Roman"/>
                <a:ea typeface="Times New Roman"/>
                <a:cs typeface="Times New Roman"/>
                <a:sym typeface="Times New Roman"/>
                <a:hlinkClick r:id="rId4"/>
              </a:rPr>
              <a:t>https://doi.org/10.1038/d41586-022-01692-1</a:t>
            </a:r>
            <a:endParaRPr i="1" sz="1350">
              <a:solidFill>
                <a:srgbClr val="222222"/>
              </a:solidFill>
              <a:highlight>
                <a:srgbClr val="FFFFFF"/>
              </a:highlight>
              <a:latin typeface="Times New Roman"/>
              <a:ea typeface="Times New Roman"/>
              <a:cs typeface="Times New Roman"/>
              <a:sym typeface="Times New Roman"/>
            </a:endParaRPr>
          </a:p>
        </p:txBody>
      </p:sp>
      <p:pic>
        <p:nvPicPr>
          <p:cNvPr id="756" name="Google Shape;756;p71"/>
          <p:cNvPicPr preferRelativeResize="0"/>
          <p:nvPr/>
        </p:nvPicPr>
        <p:blipFill>
          <a:blip r:embed="rId5">
            <a:alphaModFix/>
          </a:blip>
          <a:stretch>
            <a:fillRect/>
          </a:stretch>
        </p:blipFill>
        <p:spPr>
          <a:xfrm>
            <a:off x="152400" y="789125"/>
            <a:ext cx="6311572" cy="41581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72"/>
          <p:cNvSpPr txBox="1"/>
          <p:nvPr>
            <p:ph type="title"/>
          </p:nvPr>
        </p:nvSpPr>
        <p:spPr>
          <a:xfrm>
            <a:off x="311700" y="194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920">
                <a:solidFill>
                  <a:schemeClr val="accent4"/>
                </a:solidFill>
              </a:rPr>
              <a:t>What they look like</a:t>
            </a:r>
            <a:endParaRPr b="1" sz="2920">
              <a:solidFill>
                <a:schemeClr val="accent4"/>
              </a:solidFill>
            </a:endParaRPr>
          </a:p>
        </p:txBody>
      </p:sp>
      <p:pic>
        <p:nvPicPr>
          <p:cNvPr id="762" name="Google Shape;762;p72"/>
          <p:cNvPicPr preferRelativeResize="0"/>
          <p:nvPr/>
        </p:nvPicPr>
        <p:blipFill>
          <a:blip r:embed="rId3">
            <a:alphaModFix/>
          </a:blip>
          <a:stretch>
            <a:fillRect/>
          </a:stretch>
        </p:blipFill>
        <p:spPr>
          <a:xfrm>
            <a:off x="152400" y="920025"/>
            <a:ext cx="6753225" cy="3752850"/>
          </a:xfrm>
          <a:prstGeom prst="rect">
            <a:avLst/>
          </a:prstGeom>
          <a:noFill/>
          <a:ln>
            <a:noFill/>
          </a:ln>
        </p:spPr>
      </p:pic>
      <p:cxnSp>
        <p:nvCxnSpPr>
          <p:cNvPr id="763" name="Google Shape;763;p72"/>
          <p:cNvCxnSpPr>
            <a:stCxn id="764" idx="1"/>
          </p:cNvCxnSpPr>
          <p:nvPr/>
        </p:nvCxnSpPr>
        <p:spPr>
          <a:xfrm flipH="1">
            <a:off x="5958225" y="2188288"/>
            <a:ext cx="947400" cy="209700"/>
          </a:xfrm>
          <a:prstGeom prst="straightConnector1">
            <a:avLst/>
          </a:prstGeom>
          <a:noFill/>
          <a:ln cap="flat" cmpd="sng" w="28575">
            <a:solidFill>
              <a:srgbClr val="FF0000"/>
            </a:solidFill>
            <a:prstDash val="solid"/>
            <a:round/>
            <a:headEnd len="med" w="med" type="none"/>
            <a:tailEnd len="med" w="med" type="triangle"/>
          </a:ln>
        </p:spPr>
      </p:cxnSp>
      <p:sp>
        <p:nvSpPr>
          <p:cNvPr id="764" name="Google Shape;764;p72"/>
          <p:cNvSpPr txBox="1"/>
          <p:nvPr/>
        </p:nvSpPr>
        <p:spPr>
          <a:xfrm>
            <a:off x="6905625" y="1934338"/>
            <a:ext cx="2091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Link to data</a:t>
            </a:r>
            <a:endParaRPr sz="2100"/>
          </a:p>
        </p:txBody>
      </p:sp>
      <p:sp>
        <p:nvSpPr>
          <p:cNvPr id="765" name="Google Shape;765;p72"/>
          <p:cNvSpPr txBox="1"/>
          <p:nvPr/>
        </p:nvSpPr>
        <p:spPr>
          <a:xfrm>
            <a:off x="6905625" y="2452450"/>
            <a:ext cx="2091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Link to methods, analysis &amp; documentation</a:t>
            </a:r>
            <a:endParaRPr sz="2100"/>
          </a:p>
        </p:txBody>
      </p:sp>
      <p:cxnSp>
        <p:nvCxnSpPr>
          <p:cNvPr id="766" name="Google Shape;766;p72"/>
          <p:cNvCxnSpPr/>
          <p:nvPr/>
        </p:nvCxnSpPr>
        <p:spPr>
          <a:xfrm flipH="1">
            <a:off x="6094775" y="2745900"/>
            <a:ext cx="852900" cy="116100"/>
          </a:xfrm>
          <a:prstGeom prst="straightConnector1">
            <a:avLst/>
          </a:prstGeom>
          <a:noFill/>
          <a:ln cap="flat" cmpd="sng" w="28575">
            <a:solidFill>
              <a:srgbClr val="FF0000"/>
            </a:solidFill>
            <a:prstDash val="solid"/>
            <a:round/>
            <a:headEnd len="med" w="med" type="none"/>
            <a:tailEnd len="med" w="med" type="triangle"/>
          </a:ln>
        </p:spPr>
      </p:cxnSp>
      <p:cxnSp>
        <p:nvCxnSpPr>
          <p:cNvPr id="767" name="Google Shape;767;p72"/>
          <p:cNvCxnSpPr/>
          <p:nvPr/>
        </p:nvCxnSpPr>
        <p:spPr>
          <a:xfrm flipH="1">
            <a:off x="3294100" y="4409650"/>
            <a:ext cx="1826700" cy="119700"/>
          </a:xfrm>
          <a:prstGeom prst="straightConnector1">
            <a:avLst/>
          </a:prstGeom>
          <a:noFill/>
          <a:ln cap="flat" cmpd="sng" w="28575">
            <a:solidFill>
              <a:srgbClr val="FF0000"/>
            </a:solidFill>
            <a:prstDash val="solid"/>
            <a:round/>
            <a:headEnd len="med" w="med" type="none"/>
            <a:tailEnd len="med" w="med" type="triangle"/>
          </a:ln>
        </p:spPr>
      </p:cxnSp>
      <p:sp>
        <p:nvSpPr>
          <p:cNvPr id="768" name="Google Shape;768;p72"/>
          <p:cNvSpPr txBox="1"/>
          <p:nvPr/>
        </p:nvSpPr>
        <p:spPr>
          <a:xfrm>
            <a:off x="5120800" y="4127100"/>
            <a:ext cx="355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Link to someone </a:t>
            </a:r>
            <a:r>
              <a:rPr lang="en-GB" sz="2100"/>
              <a:t>else's</a:t>
            </a:r>
            <a:r>
              <a:rPr lang="en-GB" sz="2100"/>
              <a:t> data used in this paper</a:t>
            </a:r>
            <a:endParaRPr sz="2100"/>
          </a:p>
        </p:txBody>
      </p:sp>
      <p:sp>
        <p:nvSpPr>
          <p:cNvPr id="769" name="Google Shape;769;p72"/>
          <p:cNvSpPr txBox="1"/>
          <p:nvPr/>
        </p:nvSpPr>
        <p:spPr>
          <a:xfrm>
            <a:off x="5883800" y="1502800"/>
            <a:ext cx="320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t>Link to another paper</a:t>
            </a:r>
            <a:endParaRPr sz="2100"/>
          </a:p>
        </p:txBody>
      </p:sp>
      <p:cxnSp>
        <p:nvCxnSpPr>
          <p:cNvPr id="770" name="Google Shape;770;p72"/>
          <p:cNvCxnSpPr>
            <a:stCxn id="769" idx="1"/>
          </p:cNvCxnSpPr>
          <p:nvPr/>
        </p:nvCxnSpPr>
        <p:spPr>
          <a:xfrm flipH="1">
            <a:off x="2348000" y="1756750"/>
            <a:ext cx="3535800" cy="141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type="title"/>
          </p:nvPr>
        </p:nvSpPr>
        <p:spPr>
          <a:xfrm>
            <a:off x="0" y="-7"/>
            <a:ext cx="5502000" cy="9516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0"/>
              </a:spcBef>
              <a:spcAft>
                <a:spcPts val="0"/>
              </a:spcAft>
              <a:buClr>
                <a:schemeClr val="dk1"/>
              </a:buClr>
              <a:buSzPts val="3000"/>
              <a:buFont typeface="Arial"/>
              <a:buNone/>
            </a:pPr>
            <a:r>
              <a:rPr lang="en-GB"/>
              <a:t>Introductions</a:t>
            </a:r>
            <a:endParaRPr/>
          </a:p>
        </p:txBody>
      </p:sp>
      <p:sp>
        <p:nvSpPr>
          <p:cNvPr id="293" name="Google Shape;293;p28"/>
          <p:cNvSpPr txBox="1"/>
          <p:nvPr>
            <p:ph idx="1" type="body"/>
          </p:nvPr>
        </p:nvSpPr>
        <p:spPr>
          <a:xfrm>
            <a:off x="88688" y="538538"/>
            <a:ext cx="5192400" cy="477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700"/>
              </a:spcBef>
              <a:spcAft>
                <a:spcPts val="0"/>
              </a:spcAft>
              <a:buNone/>
            </a:pPr>
            <a:r>
              <a:rPr b="1" lang="en-GB" sz="1700"/>
              <a:t>Prof. Jennifer Bates</a:t>
            </a:r>
            <a:endParaRPr sz="1700"/>
          </a:p>
        </p:txBody>
      </p:sp>
      <p:sp>
        <p:nvSpPr>
          <p:cNvPr id="294" name="Google Shape;294;p28"/>
          <p:cNvSpPr txBox="1"/>
          <p:nvPr/>
        </p:nvSpPr>
        <p:spPr>
          <a:xfrm>
            <a:off x="175538" y="844913"/>
            <a:ext cx="5105700" cy="19701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700"/>
              <a:t>Assistant Professor of Archaeological Science at Seoul National University </a:t>
            </a:r>
            <a:endParaRPr b="1" sz="1700"/>
          </a:p>
          <a:p>
            <a:pPr indent="-273050" lvl="0" marL="342900" rtl="0" algn="l">
              <a:spcBef>
                <a:spcPts val="0"/>
              </a:spcBef>
              <a:spcAft>
                <a:spcPts val="0"/>
              </a:spcAft>
              <a:buSzPts val="1700"/>
              <a:buChar char="●"/>
            </a:pPr>
            <a:r>
              <a:rPr lang="en-GB" sz="1700"/>
              <a:t>Indica</a:t>
            </a:r>
            <a:r>
              <a:rPr lang="en-GB" sz="1700"/>
              <a:t> Project - PI</a:t>
            </a:r>
            <a:endParaRPr sz="1700"/>
          </a:p>
          <a:p>
            <a:pPr indent="-273050" lvl="0" marL="342900" rtl="0" algn="l">
              <a:spcBef>
                <a:spcPts val="0"/>
              </a:spcBef>
              <a:spcAft>
                <a:spcPts val="0"/>
              </a:spcAft>
              <a:buSzPts val="1700"/>
              <a:buChar char="●"/>
            </a:pPr>
            <a:r>
              <a:rPr lang="en-GB" sz="1700"/>
              <a:t>LC6k Project KWG - PI</a:t>
            </a:r>
            <a:endParaRPr sz="1700"/>
          </a:p>
          <a:p>
            <a:pPr indent="-273050" lvl="0" marL="342900" rtl="0" algn="l">
              <a:spcBef>
                <a:spcPts val="0"/>
              </a:spcBef>
              <a:spcAft>
                <a:spcPts val="0"/>
              </a:spcAft>
              <a:buSzPts val="1700"/>
              <a:buChar char="●"/>
            </a:pPr>
            <a:r>
              <a:rPr lang="en-GB" sz="1700"/>
              <a:t>Ashmounds Project - PI</a:t>
            </a:r>
            <a:endParaRPr sz="1700"/>
          </a:p>
          <a:p>
            <a:pPr indent="-273050" lvl="0" marL="342900" rtl="0" algn="l">
              <a:spcBef>
                <a:spcPts val="0"/>
              </a:spcBef>
              <a:spcAft>
                <a:spcPts val="0"/>
              </a:spcAft>
              <a:buSzPts val="1700"/>
              <a:buChar char="●"/>
            </a:pPr>
            <a:r>
              <a:rPr lang="en-GB" sz="1700"/>
              <a:t>Archaeobotanical consultant - EHLTC, Ur, Farmana/Rojdi projects </a:t>
            </a:r>
            <a:endParaRPr sz="1700"/>
          </a:p>
        </p:txBody>
      </p:sp>
      <p:sp>
        <p:nvSpPr>
          <p:cNvPr id="295" name="Google Shape;295;p28"/>
          <p:cNvSpPr txBox="1"/>
          <p:nvPr/>
        </p:nvSpPr>
        <p:spPr>
          <a:xfrm>
            <a:off x="175538" y="2739681"/>
            <a:ext cx="4766700" cy="9234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700"/>
              <a:t>Visiting Scholar</a:t>
            </a:r>
            <a:endParaRPr b="1" sz="1700"/>
          </a:p>
          <a:p>
            <a:pPr indent="-273050" lvl="0" marL="342900" rtl="0" algn="l">
              <a:spcBef>
                <a:spcPts val="0"/>
              </a:spcBef>
              <a:spcAft>
                <a:spcPts val="0"/>
              </a:spcAft>
              <a:buSzPts val="1700"/>
              <a:buChar char="●"/>
            </a:pPr>
            <a:r>
              <a:rPr lang="en-GB" sz="1700"/>
              <a:t>UCSD </a:t>
            </a:r>
            <a:endParaRPr sz="1700"/>
          </a:p>
          <a:p>
            <a:pPr indent="0" lvl="0" marL="0" rtl="0" algn="l">
              <a:spcBef>
                <a:spcPts val="0"/>
              </a:spcBef>
              <a:spcAft>
                <a:spcPts val="0"/>
              </a:spcAft>
              <a:buNone/>
            </a:pPr>
            <a:r>
              <a:t/>
            </a:r>
            <a:endParaRPr sz="1700"/>
          </a:p>
        </p:txBody>
      </p:sp>
      <p:sp>
        <p:nvSpPr>
          <p:cNvPr id="296" name="Google Shape;296;p28"/>
          <p:cNvSpPr txBox="1"/>
          <p:nvPr/>
        </p:nvSpPr>
        <p:spPr>
          <a:xfrm>
            <a:off x="175538" y="3308531"/>
            <a:ext cx="4910700" cy="1246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GB" sz="1800"/>
              <a:t>Research/teaching Areas</a:t>
            </a:r>
            <a:endParaRPr sz="1800"/>
          </a:p>
          <a:p>
            <a:pPr indent="-279400" lvl="0" marL="342900" rtl="0" algn="l">
              <a:spcBef>
                <a:spcPts val="0"/>
              </a:spcBef>
              <a:spcAft>
                <a:spcPts val="0"/>
              </a:spcAft>
              <a:buSzPts val="1800"/>
              <a:buChar char="●"/>
            </a:pPr>
            <a:r>
              <a:rPr lang="en-GB" sz="1800"/>
              <a:t>South Asian pre/proto-history</a:t>
            </a:r>
            <a:endParaRPr sz="1800"/>
          </a:p>
          <a:p>
            <a:pPr indent="-279400" lvl="0" marL="342900" rtl="0" algn="l">
              <a:spcBef>
                <a:spcPts val="0"/>
              </a:spcBef>
              <a:spcAft>
                <a:spcPts val="0"/>
              </a:spcAft>
              <a:buSzPts val="1800"/>
              <a:buChar char="●"/>
            </a:pPr>
            <a:r>
              <a:rPr lang="en-GB" sz="1800"/>
              <a:t>Archaeobotany</a:t>
            </a:r>
            <a:endParaRPr sz="1800"/>
          </a:p>
          <a:p>
            <a:pPr indent="-279400" lvl="0" marL="342900" rtl="0" algn="l">
              <a:spcBef>
                <a:spcPts val="0"/>
              </a:spcBef>
              <a:spcAft>
                <a:spcPts val="0"/>
              </a:spcAft>
              <a:buSzPts val="1800"/>
              <a:buChar char="●"/>
            </a:pPr>
            <a:r>
              <a:rPr lang="en-GB" sz="1800"/>
              <a:t>Archaeological methods </a:t>
            </a:r>
            <a:endParaRPr sz="1800"/>
          </a:p>
        </p:txBody>
      </p:sp>
      <p:pic>
        <p:nvPicPr>
          <p:cNvPr id="297" name="Google Shape;297;p28"/>
          <p:cNvPicPr preferRelativeResize="0"/>
          <p:nvPr/>
        </p:nvPicPr>
        <p:blipFill>
          <a:blip r:embed="rId3">
            <a:alphaModFix/>
          </a:blip>
          <a:stretch>
            <a:fillRect/>
          </a:stretch>
        </p:blipFill>
        <p:spPr>
          <a:xfrm>
            <a:off x="4073250" y="2841175"/>
            <a:ext cx="1428749" cy="1662100"/>
          </a:xfrm>
          <a:prstGeom prst="rect">
            <a:avLst/>
          </a:prstGeom>
          <a:noFill/>
          <a:ln>
            <a:noFill/>
          </a:ln>
        </p:spPr>
      </p:pic>
      <p:pic>
        <p:nvPicPr>
          <p:cNvPr id="298" name="Google Shape;298;p28"/>
          <p:cNvPicPr preferRelativeResize="0"/>
          <p:nvPr/>
        </p:nvPicPr>
        <p:blipFill>
          <a:blip r:embed="rId4">
            <a:alphaModFix/>
          </a:blip>
          <a:stretch>
            <a:fillRect/>
          </a:stretch>
        </p:blipFill>
        <p:spPr>
          <a:xfrm>
            <a:off x="5281250" y="152400"/>
            <a:ext cx="1104875" cy="1150075"/>
          </a:xfrm>
          <a:prstGeom prst="rect">
            <a:avLst/>
          </a:prstGeom>
          <a:noFill/>
          <a:ln>
            <a:noFill/>
          </a:ln>
        </p:spPr>
      </p:pic>
      <p:pic>
        <p:nvPicPr>
          <p:cNvPr id="299" name="Google Shape;299;p28"/>
          <p:cNvPicPr preferRelativeResize="0"/>
          <p:nvPr/>
        </p:nvPicPr>
        <p:blipFill>
          <a:blip r:embed="rId5">
            <a:alphaModFix/>
          </a:blip>
          <a:stretch>
            <a:fillRect/>
          </a:stretch>
        </p:blipFill>
        <p:spPr>
          <a:xfrm>
            <a:off x="7691825" y="220762"/>
            <a:ext cx="1231078" cy="1246801"/>
          </a:xfrm>
          <a:prstGeom prst="rect">
            <a:avLst/>
          </a:prstGeom>
          <a:noFill/>
          <a:ln>
            <a:noFill/>
          </a:ln>
        </p:spPr>
      </p:pic>
      <p:pic>
        <p:nvPicPr>
          <p:cNvPr id="300" name="Google Shape;300;p28"/>
          <p:cNvPicPr preferRelativeResize="0"/>
          <p:nvPr/>
        </p:nvPicPr>
        <p:blipFill>
          <a:blip r:embed="rId6">
            <a:alphaModFix/>
          </a:blip>
          <a:stretch>
            <a:fillRect/>
          </a:stretch>
        </p:blipFill>
        <p:spPr>
          <a:xfrm>
            <a:off x="5807542" y="2093533"/>
            <a:ext cx="2805100" cy="793967"/>
          </a:xfrm>
          <a:prstGeom prst="rect">
            <a:avLst/>
          </a:prstGeom>
          <a:noFill/>
          <a:ln>
            <a:noFill/>
          </a:ln>
        </p:spPr>
      </p:pic>
      <p:pic>
        <p:nvPicPr>
          <p:cNvPr id="301" name="Google Shape;301;p28"/>
          <p:cNvPicPr preferRelativeResize="0"/>
          <p:nvPr/>
        </p:nvPicPr>
        <p:blipFill>
          <a:blip r:embed="rId7">
            <a:alphaModFix/>
          </a:blip>
          <a:stretch>
            <a:fillRect/>
          </a:stretch>
        </p:blipFill>
        <p:spPr>
          <a:xfrm>
            <a:off x="6738724" y="2887500"/>
            <a:ext cx="2299300" cy="684161"/>
          </a:xfrm>
          <a:prstGeom prst="rect">
            <a:avLst/>
          </a:prstGeom>
          <a:noFill/>
          <a:ln>
            <a:noFill/>
          </a:ln>
        </p:spPr>
      </p:pic>
      <p:pic>
        <p:nvPicPr>
          <p:cNvPr id="302" name="Google Shape;302;p28"/>
          <p:cNvPicPr preferRelativeResize="0"/>
          <p:nvPr/>
        </p:nvPicPr>
        <p:blipFill>
          <a:blip r:embed="rId8">
            <a:alphaModFix/>
          </a:blip>
          <a:stretch>
            <a:fillRect/>
          </a:stretch>
        </p:blipFill>
        <p:spPr>
          <a:xfrm>
            <a:off x="6004900" y="3724051"/>
            <a:ext cx="2410400" cy="1023600"/>
          </a:xfrm>
          <a:prstGeom prst="rect">
            <a:avLst/>
          </a:prstGeom>
          <a:noFill/>
          <a:ln>
            <a:noFill/>
          </a:ln>
        </p:spPr>
      </p:pic>
      <p:pic>
        <p:nvPicPr>
          <p:cNvPr id="303" name="Google Shape;303;p28"/>
          <p:cNvPicPr preferRelativeResize="0"/>
          <p:nvPr/>
        </p:nvPicPr>
        <p:blipFill>
          <a:blip r:embed="rId9">
            <a:alphaModFix/>
          </a:blip>
          <a:stretch>
            <a:fillRect/>
          </a:stretch>
        </p:blipFill>
        <p:spPr>
          <a:xfrm>
            <a:off x="6386124" y="1302465"/>
            <a:ext cx="1231075" cy="69248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73"/>
          <p:cNvSpPr txBox="1"/>
          <p:nvPr>
            <p:ph type="title"/>
          </p:nvPr>
        </p:nvSpPr>
        <p:spPr>
          <a:xfrm>
            <a:off x="311700" y="158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820">
                <a:solidFill>
                  <a:schemeClr val="accent4"/>
                </a:solidFill>
              </a:rPr>
              <a:t>Steps towards open and accessible publishing</a:t>
            </a:r>
            <a:endParaRPr b="1" sz="2820">
              <a:solidFill>
                <a:schemeClr val="accent4"/>
              </a:solidFill>
            </a:endParaRPr>
          </a:p>
        </p:txBody>
      </p:sp>
      <p:sp>
        <p:nvSpPr>
          <p:cNvPr id="776" name="Google Shape;776;p73"/>
          <p:cNvSpPr txBox="1"/>
          <p:nvPr>
            <p:ph idx="1" type="body"/>
          </p:nvPr>
        </p:nvSpPr>
        <p:spPr>
          <a:xfrm>
            <a:off x="95125" y="1821775"/>
            <a:ext cx="1781700" cy="16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358"/>
              <a:buNone/>
            </a:pPr>
            <a:r>
              <a:rPr b="1" lang="en-GB" sz="2400">
                <a:solidFill>
                  <a:schemeClr val="dk1"/>
                </a:solidFill>
              </a:rPr>
              <a:t>Accessible research</a:t>
            </a:r>
            <a:endParaRPr b="1" sz="2400">
              <a:solidFill>
                <a:schemeClr val="dk1"/>
              </a:solidFill>
            </a:endParaRPr>
          </a:p>
          <a:p>
            <a:pPr indent="0" lvl="0" marL="0" rtl="0" algn="ctr">
              <a:spcBef>
                <a:spcPts val="1200"/>
              </a:spcBef>
              <a:spcAft>
                <a:spcPts val="0"/>
              </a:spcAft>
              <a:buSzPts val="358"/>
              <a:buNone/>
            </a:pPr>
            <a:r>
              <a:rPr b="1" lang="en-GB" sz="2400">
                <a:solidFill>
                  <a:schemeClr val="dk1"/>
                </a:solidFill>
              </a:rPr>
              <a:t>papers</a:t>
            </a:r>
            <a:endParaRPr b="1" sz="2400">
              <a:solidFill>
                <a:schemeClr val="dk1"/>
              </a:solidFill>
            </a:endParaRPr>
          </a:p>
          <a:p>
            <a:pPr indent="0" lvl="0" marL="0" rtl="0" algn="ctr">
              <a:spcBef>
                <a:spcPts val="1200"/>
              </a:spcBef>
              <a:spcAft>
                <a:spcPts val="1200"/>
              </a:spcAft>
              <a:buSzPts val="358"/>
              <a:buNone/>
            </a:pPr>
            <a:r>
              <a:t/>
            </a:r>
            <a:endParaRPr b="1" sz="2400">
              <a:solidFill>
                <a:schemeClr val="dk1"/>
              </a:solidFill>
            </a:endParaRPr>
          </a:p>
        </p:txBody>
      </p:sp>
      <p:cxnSp>
        <p:nvCxnSpPr>
          <p:cNvPr id="777" name="Google Shape;777;p73"/>
          <p:cNvCxnSpPr/>
          <p:nvPr/>
        </p:nvCxnSpPr>
        <p:spPr>
          <a:xfrm flipH="1" rot="10800000">
            <a:off x="1756650" y="964375"/>
            <a:ext cx="2443200" cy="857400"/>
          </a:xfrm>
          <a:prstGeom prst="straightConnector1">
            <a:avLst/>
          </a:prstGeom>
          <a:noFill/>
          <a:ln cap="flat" cmpd="sng" w="28575">
            <a:solidFill>
              <a:srgbClr val="FF0000"/>
            </a:solidFill>
            <a:prstDash val="solid"/>
            <a:round/>
            <a:headEnd len="med" w="med" type="none"/>
            <a:tailEnd len="med" w="med" type="triangle"/>
          </a:ln>
        </p:spPr>
      </p:cxnSp>
      <p:sp>
        <p:nvSpPr>
          <p:cNvPr id="778" name="Google Shape;778;p73"/>
          <p:cNvSpPr txBox="1"/>
          <p:nvPr/>
        </p:nvSpPr>
        <p:spPr>
          <a:xfrm>
            <a:off x="4220275" y="703750"/>
            <a:ext cx="4874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Make it open access</a:t>
            </a:r>
            <a:endParaRPr sz="2200"/>
          </a:p>
          <a:p>
            <a:pPr indent="-368300" lvl="0" marL="457200" rtl="0" algn="l">
              <a:spcBef>
                <a:spcPts val="0"/>
              </a:spcBef>
              <a:spcAft>
                <a:spcPts val="0"/>
              </a:spcAft>
              <a:buSzPts val="2200"/>
              <a:buChar char="●"/>
            </a:pPr>
            <a:r>
              <a:rPr lang="en-GB" sz="2200"/>
              <a:t>What is the best method for you?</a:t>
            </a:r>
            <a:endParaRPr sz="2200"/>
          </a:p>
        </p:txBody>
      </p:sp>
      <p:sp>
        <p:nvSpPr>
          <p:cNvPr id="779" name="Google Shape;779;p73"/>
          <p:cNvSpPr txBox="1"/>
          <p:nvPr/>
        </p:nvSpPr>
        <p:spPr>
          <a:xfrm>
            <a:off x="2797950" y="91060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cxnSp>
        <p:nvCxnSpPr>
          <p:cNvPr id="780" name="Google Shape;780;p73"/>
          <p:cNvCxnSpPr/>
          <p:nvPr/>
        </p:nvCxnSpPr>
        <p:spPr>
          <a:xfrm flipH="1" rot="10800000">
            <a:off x="1876825" y="1807288"/>
            <a:ext cx="2266200" cy="389700"/>
          </a:xfrm>
          <a:prstGeom prst="straightConnector1">
            <a:avLst/>
          </a:prstGeom>
          <a:noFill/>
          <a:ln cap="flat" cmpd="sng" w="28575">
            <a:solidFill>
              <a:srgbClr val="FF9900"/>
            </a:solidFill>
            <a:prstDash val="solid"/>
            <a:round/>
            <a:headEnd len="med" w="med" type="none"/>
            <a:tailEnd len="med" w="med" type="triangle"/>
          </a:ln>
        </p:spPr>
      </p:cxnSp>
      <p:sp>
        <p:nvSpPr>
          <p:cNvPr id="781" name="Google Shape;781;p73"/>
          <p:cNvSpPr txBox="1"/>
          <p:nvPr/>
        </p:nvSpPr>
        <p:spPr>
          <a:xfrm>
            <a:off x="4247700" y="1591613"/>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data in a repository</a:t>
            </a:r>
            <a:endParaRPr sz="2200"/>
          </a:p>
        </p:txBody>
      </p:sp>
      <p:sp>
        <p:nvSpPr>
          <p:cNvPr id="782" name="Google Shape;782;p73"/>
          <p:cNvSpPr txBox="1"/>
          <p:nvPr/>
        </p:nvSpPr>
        <p:spPr>
          <a:xfrm>
            <a:off x="3150175" y="1464688"/>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9900"/>
                </a:solidFill>
              </a:rPr>
              <a:t>2</a:t>
            </a:r>
            <a:endParaRPr b="1" sz="2400">
              <a:solidFill>
                <a:srgbClr val="FF9900"/>
              </a:solidFill>
            </a:endParaRPr>
          </a:p>
        </p:txBody>
      </p:sp>
      <p:cxnSp>
        <p:nvCxnSpPr>
          <p:cNvPr id="783" name="Google Shape;783;p73"/>
          <p:cNvCxnSpPr/>
          <p:nvPr/>
        </p:nvCxnSpPr>
        <p:spPr>
          <a:xfrm>
            <a:off x="1888200" y="2387238"/>
            <a:ext cx="2237700" cy="86400"/>
          </a:xfrm>
          <a:prstGeom prst="straightConnector1">
            <a:avLst/>
          </a:prstGeom>
          <a:noFill/>
          <a:ln cap="flat" cmpd="sng" w="28575">
            <a:solidFill>
              <a:srgbClr val="FFD966"/>
            </a:solidFill>
            <a:prstDash val="solid"/>
            <a:round/>
            <a:headEnd len="med" w="med" type="none"/>
            <a:tailEnd len="med" w="med" type="triangle"/>
          </a:ln>
        </p:spPr>
      </p:cxnSp>
      <p:sp>
        <p:nvSpPr>
          <p:cNvPr id="784" name="Google Shape;784;p73"/>
          <p:cNvSpPr txBox="1"/>
          <p:nvPr/>
        </p:nvSpPr>
        <p:spPr>
          <a:xfrm>
            <a:off x="3347350" y="196887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D966"/>
                </a:solidFill>
              </a:rPr>
              <a:t>3</a:t>
            </a:r>
            <a:endParaRPr b="1" sz="2400">
              <a:solidFill>
                <a:srgbClr val="FFD966"/>
              </a:solidFill>
            </a:endParaRPr>
          </a:p>
        </p:txBody>
      </p:sp>
      <p:sp>
        <p:nvSpPr>
          <p:cNvPr id="785" name="Google Shape;785;p73"/>
          <p:cNvSpPr txBox="1"/>
          <p:nvPr/>
        </p:nvSpPr>
        <p:spPr>
          <a:xfrm>
            <a:off x="4199850" y="2212025"/>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code in a repository</a:t>
            </a:r>
            <a:endParaRPr sz="2200"/>
          </a:p>
        </p:txBody>
      </p:sp>
      <p:sp>
        <p:nvSpPr>
          <p:cNvPr id="786" name="Google Shape;786;p73"/>
          <p:cNvSpPr txBox="1"/>
          <p:nvPr/>
        </p:nvSpPr>
        <p:spPr>
          <a:xfrm>
            <a:off x="4185175" y="3487425"/>
            <a:ext cx="4944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Link data and code in article</a:t>
            </a:r>
            <a:endParaRPr sz="2200"/>
          </a:p>
          <a:p>
            <a:pPr indent="-368300" lvl="0" marL="457200" rtl="0" algn="l">
              <a:spcBef>
                <a:spcPts val="0"/>
              </a:spcBef>
              <a:spcAft>
                <a:spcPts val="0"/>
              </a:spcAft>
              <a:buSzPts val="2200"/>
              <a:buChar char="●"/>
            </a:pPr>
            <a:r>
              <a:rPr lang="en-GB" sz="2200"/>
              <a:t>Cite</a:t>
            </a:r>
            <a:endParaRPr sz="2200"/>
          </a:p>
          <a:p>
            <a:pPr indent="-368300" lvl="0" marL="457200" rtl="0" algn="l">
              <a:spcBef>
                <a:spcPts val="0"/>
              </a:spcBef>
              <a:spcAft>
                <a:spcPts val="0"/>
              </a:spcAft>
              <a:buSzPts val="2200"/>
              <a:buChar char="●"/>
            </a:pPr>
            <a:r>
              <a:rPr lang="en-GB" sz="2200"/>
              <a:t>Data &amp; Code availability statement</a:t>
            </a:r>
            <a:endParaRPr sz="2200"/>
          </a:p>
        </p:txBody>
      </p:sp>
      <p:cxnSp>
        <p:nvCxnSpPr>
          <p:cNvPr id="787" name="Google Shape;787;p73"/>
          <p:cNvCxnSpPr/>
          <p:nvPr/>
        </p:nvCxnSpPr>
        <p:spPr>
          <a:xfrm>
            <a:off x="1802275" y="2566225"/>
            <a:ext cx="2426400" cy="684900"/>
          </a:xfrm>
          <a:prstGeom prst="straightConnector1">
            <a:avLst/>
          </a:prstGeom>
          <a:noFill/>
          <a:ln cap="flat" cmpd="sng" w="28575">
            <a:solidFill>
              <a:srgbClr val="00FF00"/>
            </a:solidFill>
            <a:prstDash val="solid"/>
            <a:round/>
            <a:headEnd len="med" w="med" type="none"/>
            <a:tailEnd len="med" w="med" type="triangle"/>
          </a:ln>
        </p:spPr>
      </p:cxnSp>
      <p:sp>
        <p:nvSpPr>
          <p:cNvPr id="788" name="Google Shape;788;p73"/>
          <p:cNvSpPr txBox="1"/>
          <p:nvPr/>
        </p:nvSpPr>
        <p:spPr>
          <a:xfrm>
            <a:off x="3261625" y="258622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FF00"/>
                </a:solidFill>
              </a:rPr>
              <a:t>4</a:t>
            </a:r>
            <a:endParaRPr b="1" sz="2400">
              <a:solidFill>
                <a:srgbClr val="00FF00"/>
              </a:solidFill>
            </a:endParaRPr>
          </a:p>
        </p:txBody>
      </p:sp>
      <p:sp>
        <p:nvSpPr>
          <p:cNvPr id="789" name="Google Shape;789;p73"/>
          <p:cNvSpPr txBox="1"/>
          <p:nvPr/>
        </p:nvSpPr>
        <p:spPr>
          <a:xfrm>
            <a:off x="4298325" y="4622450"/>
            <a:ext cx="378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Write data, methods articles</a:t>
            </a:r>
            <a:endParaRPr sz="2200"/>
          </a:p>
        </p:txBody>
      </p:sp>
      <p:sp>
        <p:nvSpPr>
          <p:cNvPr id="790" name="Google Shape;790;p73"/>
          <p:cNvSpPr txBox="1"/>
          <p:nvPr/>
        </p:nvSpPr>
        <p:spPr>
          <a:xfrm>
            <a:off x="4199850" y="2832450"/>
            <a:ext cx="477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method in a repository</a:t>
            </a:r>
            <a:endParaRPr sz="2200"/>
          </a:p>
        </p:txBody>
      </p:sp>
      <p:cxnSp>
        <p:nvCxnSpPr>
          <p:cNvPr id="791" name="Google Shape;791;p73"/>
          <p:cNvCxnSpPr/>
          <p:nvPr/>
        </p:nvCxnSpPr>
        <p:spPr>
          <a:xfrm>
            <a:off x="1776425" y="2952075"/>
            <a:ext cx="2392200" cy="957000"/>
          </a:xfrm>
          <a:prstGeom prst="straightConnector1">
            <a:avLst/>
          </a:prstGeom>
          <a:noFill/>
          <a:ln cap="flat" cmpd="sng" w="28575">
            <a:solidFill>
              <a:srgbClr val="00B0F0"/>
            </a:solidFill>
            <a:prstDash val="solid"/>
            <a:round/>
            <a:headEnd len="med" w="med" type="none"/>
            <a:tailEnd len="med" w="med" type="triangle"/>
          </a:ln>
        </p:spPr>
      </p:cxnSp>
      <p:sp>
        <p:nvSpPr>
          <p:cNvPr id="792" name="Google Shape;792;p73"/>
          <p:cNvSpPr txBox="1"/>
          <p:nvPr/>
        </p:nvSpPr>
        <p:spPr>
          <a:xfrm>
            <a:off x="3227325" y="317905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B0F0"/>
                </a:solidFill>
              </a:rPr>
              <a:t>5</a:t>
            </a:r>
            <a:endParaRPr b="1" sz="2400">
              <a:solidFill>
                <a:srgbClr val="00B0F0"/>
              </a:solidFill>
            </a:endParaRPr>
          </a:p>
        </p:txBody>
      </p:sp>
      <p:sp>
        <p:nvSpPr>
          <p:cNvPr id="793" name="Google Shape;793;p73"/>
          <p:cNvSpPr txBox="1"/>
          <p:nvPr/>
        </p:nvSpPr>
        <p:spPr>
          <a:xfrm>
            <a:off x="3347350" y="384517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9900FF"/>
                </a:solidFill>
              </a:rPr>
              <a:t>6</a:t>
            </a:r>
            <a:endParaRPr b="1" sz="2400">
              <a:solidFill>
                <a:srgbClr val="9900FF"/>
              </a:solidFill>
            </a:endParaRPr>
          </a:p>
        </p:txBody>
      </p:sp>
      <p:cxnSp>
        <p:nvCxnSpPr>
          <p:cNvPr id="794" name="Google Shape;794;p73"/>
          <p:cNvCxnSpPr/>
          <p:nvPr/>
        </p:nvCxnSpPr>
        <p:spPr>
          <a:xfrm>
            <a:off x="1591675" y="3172225"/>
            <a:ext cx="2648400" cy="16179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4"/>
          <p:cNvSpPr txBox="1"/>
          <p:nvPr>
            <p:ph type="title"/>
          </p:nvPr>
        </p:nvSpPr>
        <p:spPr>
          <a:xfrm>
            <a:off x="311700" y="229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020">
                <a:solidFill>
                  <a:schemeClr val="accent4"/>
                </a:solidFill>
              </a:rPr>
              <a:t>Other types of articles</a:t>
            </a:r>
            <a:endParaRPr b="1" sz="3020">
              <a:solidFill>
                <a:schemeClr val="accent4"/>
              </a:solidFill>
            </a:endParaRPr>
          </a:p>
        </p:txBody>
      </p:sp>
      <p:sp>
        <p:nvSpPr>
          <p:cNvPr id="800" name="Google Shape;800;p74"/>
          <p:cNvSpPr txBox="1"/>
          <p:nvPr/>
        </p:nvSpPr>
        <p:spPr>
          <a:xfrm>
            <a:off x="311700" y="2323300"/>
            <a:ext cx="8520600" cy="1627800"/>
          </a:xfrm>
          <a:prstGeom prst="rect">
            <a:avLst/>
          </a:prstGeom>
          <a:noFill/>
          <a:ln>
            <a:noFill/>
          </a:ln>
        </p:spPr>
        <p:txBody>
          <a:bodyPr anchorCtr="0" anchor="t" bIns="91425" lIns="91425" spcFirstLastPara="1" rIns="91425" wrap="square" tIns="91425">
            <a:normAutofit fontScale="85000" lnSpcReduction="20000"/>
          </a:bodyPr>
          <a:lstStyle/>
          <a:p>
            <a:pPr indent="-374332" lvl="0" marL="457200" rtl="0" algn="l">
              <a:lnSpc>
                <a:spcPct val="115000"/>
              </a:lnSpc>
              <a:spcBef>
                <a:spcPts val="0"/>
              </a:spcBef>
              <a:spcAft>
                <a:spcPts val="0"/>
              </a:spcAft>
              <a:buClr>
                <a:schemeClr val="dk1"/>
              </a:buClr>
              <a:buSzPct val="100000"/>
              <a:buFont typeface="Arial"/>
              <a:buChar char="●"/>
            </a:pPr>
            <a:r>
              <a:rPr lang="en-GB" sz="2700">
                <a:solidFill>
                  <a:schemeClr val="dk1"/>
                </a:solidFill>
              </a:rPr>
              <a:t>Pre-registrations and registered reports</a:t>
            </a:r>
            <a:endParaRPr sz="2700">
              <a:solidFill>
                <a:schemeClr val="dk1"/>
              </a:solidFill>
            </a:endParaRPr>
          </a:p>
          <a:p>
            <a:pPr indent="-374332" lvl="0" marL="457200" rtl="0" algn="l">
              <a:lnSpc>
                <a:spcPct val="115000"/>
              </a:lnSpc>
              <a:spcBef>
                <a:spcPts val="0"/>
              </a:spcBef>
              <a:spcAft>
                <a:spcPts val="0"/>
              </a:spcAft>
              <a:buClr>
                <a:schemeClr val="dk1"/>
              </a:buClr>
              <a:buSzPct val="100000"/>
              <a:buFont typeface="Arial"/>
              <a:buChar char="●"/>
            </a:pPr>
            <a:r>
              <a:rPr lang="en-GB" sz="2700">
                <a:solidFill>
                  <a:schemeClr val="dk1"/>
                </a:solidFill>
              </a:rPr>
              <a:t>Data papers</a:t>
            </a:r>
            <a:endParaRPr sz="2700">
              <a:solidFill>
                <a:schemeClr val="dk1"/>
              </a:solidFill>
            </a:endParaRPr>
          </a:p>
          <a:p>
            <a:pPr indent="-374332" lvl="0" marL="457200" rtl="0" algn="l">
              <a:lnSpc>
                <a:spcPct val="115000"/>
              </a:lnSpc>
              <a:spcBef>
                <a:spcPts val="0"/>
              </a:spcBef>
              <a:spcAft>
                <a:spcPts val="0"/>
              </a:spcAft>
              <a:buClr>
                <a:schemeClr val="dk1"/>
              </a:buClr>
              <a:buSzPct val="100000"/>
              <a:buFont typeface="Arial"/>
              <a:buChar char="●"/>
            </a:pPr>
            <a:r>
              <a:rPr lang="en-GB" sz="2700">
                <a:solidFill>
                  <a:schemeClr val="dk1"/>
                </a:solidFill>
              </a:rPr>
              <a:t>Software papers</a:t>
            </a:r>
            <a:endParaRPr sz="2700">
              <a:solidFill>
                <a:schemeClr val="dk1"/>
              </a:solidFill>
            </a:endParaRPr>
          </a:p>
          <a:p>
            <a:pPr indent="-374332" lvl="0" marL="457200" rtl="0" algn="l">
              <a:lnSpc>
                <a:spcPct val="115000"/>
              </a:lnSpc>
              <a:spcBef>
                <a:spcPts val="0"/>
              </a:spcBef>
              <a:spcAft>
                <a:spcPts val="0"/>
              </a:spcAft>
              <a:buClr>
                <a:schemeClr val="dk1"/>
              </a:buClr>
              <a:buSzPct val="100000"/>
              <a:buFont typeface="Arial"/>
              <a:buChar char="●"/>
            </a:pPr>
            <a:r>
              <a:rPr lang="en-GB" sz="2700">
                <a:solidFill>
                  <a:schemeClr val="dk1"/>
                </a:solidFill>
              </a:rPr>
              <a:t>Methods papers</a:t>
            </a:r>
            <a:endParaRPr sz="2700">
              <a:solidFill>
                <a:schemeClr val="dk1"/>
              </a:solidFill>
            </a:endParaRPr>
          </a:p>
        </p:txBody>
      </p:sp>
      <p:sp>
        <p:nvSpPr>
          <p:cNvPr id="801" name="Google Shape;801;p74"/>
          <p:cNvSpPr txBox="1"/>
          <p:nvPr/>
        </p:nvSpPr>
        <p:spPr>
          <a:xfrm>
            <a:off x="311700" y="1025700"/>
            <a:ext cx="8449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You might want to publish </a:t>
            </a:r>
            <a:r>
              <a:rPr lang="en-GB" sz="2200"/>
              <a:t>parts</a:t>
            </a:r>
            <a:r>
              <a:rPr lang="en-GB" sz="2200"/>
              <a:t> of your research as a separate article to </a:t>
            </a:r>
            <a:r>
              <a:rPr lang="en-GB" sz="2200"/>
              <a:t>create</a:t>
            </a:r>
            <a:r>
              <a:rPr lang="en-GB" sz="2200"/>
              <a:t> a more transparent and open record of your research.</a:t>
            </a:r>
            <a:endParaRPr sz="2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5"/>
          <p:cNvSpPr txBox="1"/>
          <p:nvPr>
            <p:ph type="title"/>
          </p:nvPr>
        </p:nvSpPr>
        <p:spPr>
          <a:xfrm>
            <a:off x="157400" y="136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620">
                <a:solidFill>
                  <a:schemeClr val="accent4"/>
                </a:solidFill>
              </a:rPr>
              <a:t>Pre-registration and registered reports</a:t>
            </a:r>
            <a:endParaRPr b="1" sz="2620">
              <a:solidFill>
                <a:schemeClr val="accent4"/>
              </a:solidFill>
            </a:endParaRPr>
          </a:p>
        </p:txBody>
      </p:sp>
      <p:pic>
        <p:nvPicPr>
          <p:cNvPr id="807" name="Google Shape;807;p75"/>
          <p:cNvPicPr preferRelativeResize="0"/>
          <p:nvPr/>
        </p:nvPicPr>
        <p:blipFill>
          <a:blip r:embed="rId3">
            <a:alphaModFix/>
          </a:blip>
          <a:stretch>
            <a:fillRect/>
          </a:stretch>
        </p:blipFill>
        <p:spPr>
          <a:xfrm>
            <a:off x="311700" y="2758650"/>
            <a:ext cx="8647675" cy="1988800"/>
          </a:xfrm>
          <a:prstGeom prst="rect">
            <a:avLst/>
          </a:prstGeom>
          <a:noFill/>
          <a:ln>
            <a:noFill/>
          </a:ln>
        </p:spPr>
      </p:pic>
      <p:pic>
        <p:nvPicPr>
          <p:cNvPr id="808" name="Google Shape;808;p75"/>
          <p:cNvPicPr preferRelativeResize="0"/>
          <p:nvPr/>
        </p:nvPicPr>
        <p:blipFill>
          <a:blip r:embed="rId4">
            <a:alphaModFix/>
          </a:blip>
          <a:stretch>
            <a:fillRect/>
          </a:stretch>
        </p:blipFill>
        <p:spPr>
          <a:xfrm>
            <a:off x="6847850" y="502350"/>
            <a:ext cx="2111525" cy="2069400"/>
          </a:xfrm>
          <a:prstGeom prst="rect">
            <a:avLst/>
          </a:prstGeom>
          <a:noFill/>
          <a:ln>
            <a:noFill/>
          </a:ln>
        </p:spPr>
      </p:pic>
      <p:sp>
        <p:nvSpPr>
          <p:cNvPr id="809" name="Google Shape;809;p75"/>
          <p:cNvSpPr txBox="1"/>
          <p:nvPr/>
        </p:nvSpPr>
        <p:spPr>
          <a:xfrm>
            <a:off x="204775" y="709100"/>
            <a:ext cx="64704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t>These articles </a:t>
            </a:r>
            <a:r>
              <a:rPr lang="en-GB" sz="2000"/>
              <a:t>explain</a:t>
            </a:r>
            <a:r>
              <a:rPr lang="en-GB" sz="2000"/>
              <a:t> what you intend to do in your research project</a:t>
            </a:r>
            <a:endParaRPr sz="2000"/>
          </a:p>
          <a:p>
            <a:pPr indent="0" lvl="0" marL="0" rtl="0" algn="l">
              <a:spcBef>
                <a:spcPts val="0"/>
              </a:spcBef>
              <a:spcAft>
                <a:spcPts val="0"/>
              </a:spcAft>
              <a:buNone/>
            </a:pPr>
            <a:r>
              <a:rPr lang="en-GB" sz="2000"/>
              <a:t>Include:</a:t>
            </a:r>
            <a:endParaRPr sz="2000"/>
          </a:p>
          <a:p>
            <a:pPr indent="-355600" lvl="0" marL="457200" rtl="0" algn="l">
              <a:spcBef>
                <a:spcPts val="0"/>
              </a:spcBef>
              <a:spcAft>
                <a:spcPts val="0"/>
              </a:spcAft>
              <a:buSzPts val="2000"/>
              <a:buChar char="●"/>
            </a:pPr>
            <a:r>
              <a:rPr lang="en-GB" sz="2000"/>
              <a:t>Hypotheses</a:t>
            </a:r>
            <a:endParaRPr sz="2000"/>
          </a:p>
          <a:p>
            <a:pPr indent="-355600" lvl="0" marL="457200" rtl="0" algn="l">
              <a:spcBef>
                <a:spcPts val="0"/>
              </a:spcBef>
              <a:spcAft>
                <a:spcPts val="0"/>
              </a:spcAft>
              <a:buSzPts val="2000"/>
              <a:buChar char="●"/>
            </a:pPr>
            <a:r>
              <a:rPr lang="en-GB" sz="2000"/>
              <a:t>Methods</a:t>
            </a:r>
            <a:endParaRPr sz="2000"/>
          </a:p>
          <a:p>
            <a:pPr indent="-355600" lvl="0" marL="457200" rtl="0" algn="l">
              <a:spcBef>
                <a:spcPts val="0"/>
              </a:spcBef>
              <a:spcAft>
                <a:spcPts val="0"/>
              </a:spcAft>
              <a:buSzPts val="2000"/>
              <a:buChar char="●"/>
            </a:pPr>
            <a:r>
              <a:rPr lang="en-GB" sz="2000"/>
              <a:t>Intended analyses</a:t>
            </a:r>
            <a:endParaRPr sz="2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6"/>
          <p:cNvSpPr txBox="1"/>
          <p:nvPr>
            <p:ph type="title"/>
          </p:nvPr>
        </p:nvSpPr>
        <p:spPr>
          <a:xfrm>
            <a:off x="311700" y="172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020">
                <a:solidFill>
                  <a:schemeClr val="accent4"/>
                </a:solidFill>
              </a:rPr>
              <a:t>Data papers</a:t>
            </a:r>
            <a:endParaRPr b="1" sz="3020">
              <a:solidFill>
                <a:schemeClr val="accent4"/>
              </a:solidFill>
            </a:endParaRPr>
          </a:p>
        </p:txBody>
      </p:sp>
      <p:sp>
        <p:nvSpPr>
          <p:cNvPr id="815" name="Google Shape;815;p76"/>
          <p:cNvSpPr txBox="1"/>
          <p:nvPr/>
        </p:nvSpPr>
        <p:spPr>
          <a:xfrm>
            <a:off x="311700" y="959400"/>
            <a:ext cx="4633200" cy="3224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Char char="●"/>
            </a:pPr>
            <a:r>
              <a:rPr lang="en-GB" sz="2500">
                <a:solidFill>
                  <a:schemeClr val="dk1"/>
                </a:solidFill>
              </a:rPr>
              <a:t>Describes a dataset</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GB" sz="2500">
                <a:solidFill>
                  <a:schemeClr val="dk1"/>
                </a:solidFill>
              </a:rPr>
              <a:t>Does not include analysis or findings</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GB" sz="2500">
                <a:solidFill>
                  <a:schemeClr val="dk1"/>
                </a:solidFill>
              </a:rPr>
              <a:t>Data usually in an open repository</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GB" sz="2500">
                <a:solidFill>
                  <a:schemeClr val="dk1"/>
                </a:solidFill>
              </a:rPr>
              <a:t>Use a template to write it</a:t>
            </a:r>
            <a:endParaRPr sz="2500">
              <a:solidFill>
                <a:schemeClr val="dk1"/>
              </a:solidFill>
            </a:endParaRPr>
          </a:p>
          <a:p>
            <a:pPr indent="-387350" lvl="0" marL="457200" rtl="0" algn="l">
              <a:lnSpc>
                <a:spcPct val="115000"/>
              </a:lnSpc>
              <a:spcBef>
                <a:spcPts val="0"/>
              </a:spcBef>
              <a:spcAft>
                <a:spcPts val="0"/>
              </a:spcAft>
              <a:buClr>
                <a:schemeClr val="dk1"/>
              </a:buClr>
              <a:buSzPts val="2500"/>
              <a:buChar char="●"/>
            </a:pPr>
            <a:r>
              <a:rPr lang="en-GB" sz="2500">
                <a:solidFill>
                  <a:schemeClr val="dk1"/>
                </a:solidFill>
              </a:rPr>
              <a:t>Data journals</a:t>
            </a:r>
            <a:endParaRPr sz="2500">
              <a:solidFill>
                <a:schemeClr val="dk1"/>
              </a:solidFill>
            </a:endParaRPr>
          </a:p>
        </p:txBody>
      </p:sp>
      <p:pic>
        <p:nvPicPr>
          <p:cNvPr id="816" name="Google Shape;816;p76"/>
          <p:cNvPicPr preferRelativeResize="0"/>
          <p:nvPr/>
        </p:nvPicPr>
        <p:blipFill>
          <a:blip r:embed="rId3">
            <a:alphaModFix/>
          </a:blip>
          <a:stretch>
            <a:fillRect/>
          </a:stretch>
        </p:blipFill>
        <p:spPr>
          <a:xfrm>
            <a:off x="4881201" y="407450"/>
            <a:ext cx="1983000" cy="1214700"/>
          </a:xfrm>
          <a:prstGeom prst="rect">
            <a:avLst/>
          </a:prstGeom>
          <a:noFill/>
          <a:ln>
            <a:noFill/>
          </a:ln>
        </p:spPr>
      </p:pic>
      <p:pic>
        <p:nvPicPr>
          <p:cNvPr id="817" name="Google Shape;817;p76"/>
          <p:cNvPicPr preferRelativeResize="0"/>
          <p:nvPr/>
        </p:nvPicPr>
        <p:blipFill>
          <a:blip r:embed="rId4">
            <a:alphaModFix/>
          </a:blip>
          <a:stretch>
            <a:fillRect/>
          </a:stretch>
        </p:blipFill>
        <p:spPr>
          <a:xfrm>
            <a:off x="6964225" y="1047869"/>
            <a:ext cx="1983000" cy="1145733"/>
          </a:xfrm>
          <a:prstGeom prst="rect">
            <a:avLst/>
          </a:prstGeom>
          <a:noFill/>
          <a:ln>
            <a:noFill/>
          </a:ln>
        </p:spPr>
      </p:pic>
      <p:pic>
        <p:nvPicPr>
          <p:cNvPr id="818" name="Google Shape;818;p76"/>
          <p:cNvPicPr preferRelativeResize="0"/>
          <p:nvPr/>
        </p:nvPicPr>
        <p:blipFill>
          <a:blip r:embed="rId5">
            <a:alphaModFix/>
          </a:blip>
          <a:stretch>
            <a:fillRect/>
          </a:stretch>
        </p:blipFill>
        <p:spPr>
          <a:xfrm>
            <a:off x="4987350" y="2359563"/>
            <a:ext cx="2064150" cy="712875"/>
          </a:xfrm>
          <a:prstGeom prst="rect">
            <a:avLst/>
          </a:prstGeom>
          <a:noFill/>
          <a:ln>
            <a:noFill/>
          </a:ln>
        </p:spPr>
      </p:pic>
      <p:pic>
        <p:nvPicPr>
          <p:cNvPr id="819" name="Google Shape;819;p76"/>
          <p:cNvPicPr preferRelativeResize="0"/>
          <p:nvPr/>
        </p:nvPicPr>
        <p:blipFill>
          <a:blip r:embed="rId6">
            <a:alphaModFix/>
          </a:blip>
          <a:stretch>
            <a:fillRect/>
          </a:stretch>
        </p:blipFill>
        <p:spPr>
          <a:xfrm>
            <a:off x="4733201" y="3405650"/>
            <a:ext cx="4214025" cy="7784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77"/>
          <p:cNvSpPr txBox="1"/>
          <p:nvPr>
            <p:ph type="title"/>
          </p:nvPr>
        </p:nvSpPr>
        <p:spPr>
          <a:xfrm>
            <a:off x="311700" y="151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accent4"/>
                </a:solidFill>
              </a:rPr>
              <a:t>Example of data paper</a:t>
            </a:r>
            <a:endParaRPr b="1">
              <a:solidFill>
                <a:schemeClr val="accent4"/>
              </a:solidFill>
            </a:endParaRPr>
          </a:p>
        </p:txBody>
      </p:sp>
      <p:pic>
        <p:nvPicPr>
          <p:cNvPr id="825" name="Google Shape;825;p77"/>
          <p:cNvPicPr preferRelativeResize="0"/>
          <p:nvPr/>
        </p:nvPicPr>
        <p:blipFill>
          <a:blip r:embed="rId3">
            <a:alphaModFix/>
          </a:blip>
          <a:stretch>
            <a:fillRect/>
          </a:stretch>
        </p:blipFill>
        <p:spPr>
          <a:xfrm>
            <a:off x="100025" y="724413"/>
            <a:ext cx="5178651" cy="3450075"/>
          </a:xfrm>
          <a:prstGeom prst="rect">
            <a:avLst/>
          </a:prstGeom>
          <a:noFill/>
          <a:ln>
            <a:noFill/>
          </a:ln>
        </p:spPr>
      </p:pic>
      <p:pic>
        <p:nvPicPr>
          <p:cNvPr id="826" name="Google Shape;826;p77"/>
          <p:cNvPicPr preferRelativeResize="0"/>
          <p:nvPr/>
        </p:nvPicPr>
        <p:blipFill>
          <a:blip r:embed="rId4">
            <a:alphaModFix/>
          </a:blip>
          <a:stretch>
            <a:fillRect/>
          </a:stretch>
        </p:blipFill>
        <p:spPr>
          <a:xfrm>
            <a:off x="5138700" y="369787"/>
            <a:ext cx="3873850" cy="4159350"/>
          </a:xfrm>
          <a:prstGeom prst="rect">
            <a:avLst/>
          </a:prstGeom>
          <a:noFill/>
          <a:ln>
            <a:noFill/>
          </a:ln>
        </p:spPr>
      </p:pic>
      <p:pic>
        <p:nvPicPr>
          <p:cNvPr id="827" name="Google Shape;827;p77"/>
          <p:cNvPicPr preferRelativeResize="0"/>
          <p:nvPr/>
        </p:nvPicPr>
        <p:blipFill>
          <a:blip r:embed="rId5">
            <a:alphaModFix/>
          </a:blip>
          <a:stretch>
            <a:fillRect/>
          </a:stretch>
        </p:blipFill>
        <p:spPr>
          <a:xfrm>
            <a:off x="267625" y="4304416"/>
            <a:ext cx="2854296" cy="572700"/>
          </a:xfrm>
          <a:prstGeom prst="rect">
            <a:avLst/>
          </a:prstGeom>
          <a:noFill/>
          <a:ln>
            <a:noFill/>
          </a:ln>
        </p:spPr>
      </p:pic>
      <p:cxnSp>
        <p:nvCxnSpPr>
          <p:cNvPr id="828" name="Google Shape;828;p77"/>
          <p:cNvCxnSpPr>
            <a:stCxn id="827" idx="3"/>
          </p:cNvCxnSpPr>
          <p:nvPr/>
        </p:nvCxnSpPr>
        <p:spPr>
          <a:xfrm flipH="1" rot="10800000">
            <a:off x="3121921" y="4080466"/>
            <a:ext cx="1894800" cy="510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8"/>
          <p:cNvSpPr txBox="1"/>
          <p:nvPr>
            <p:ph type="title"/>
          </p:nvPr>
        </p:nvSpPr>
        <p:spPr>
          <a:xfrm>
            <a:off x="311700" y="158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820">
                <a:solidFill>
                  <a:schemeClr val="accent4"/>
                </a:solidFill>
              </a:rPr>
              <a:t>Steps towards open and accessible publishing</a:t>
            </a:r>
            <a:endParaRPr b="1" sz="2820">
              <a:solidFill>
                <a:schemeClr val="accent4"/>
              </a:solidFill>
            </a:endParaRPr>
          </a:p>
        </p:txBody>
      </p:sp>
      <p:sp>
        <p:nvSpPr>
          <p:cNvPr id="834" name="Google Shape;834;p78"/>
          <p:cNvSpPr txBox="1"/>
          <p:nvPr>
            <p:ph idx="1" type="body"/>
          </p:nvPr>
        </p:nvSpPr>
        <p:spPr>
          <a:xfrm>
            <a:off x="95125" y="1821775"/>
            <a:ext cx="1781700" cy="168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358"/>
              <a:buNone/>
            </a:pPr>
            <a:r>
              <a:rPr b="1" lang="en-GB" sz="2400">
                <a:solidFill>
                  <a:schemeClr val="dk1"/>
                </a:solidFill>
              </a:rPr>
              <a:t>Accessible research</a:t>
            </a:r>
            <a:endParaRPr b="1" sz="2400">
              <a:solidFill>
                <a:schemeClr val="dk1"/>
              </a:solidFill>
            </a:endParaRPr>
          </a:p>
          <a:p>
            <a:pPr indent="0" lvl="0" marL="0" rtl="0" algn="ctr">
              <a:spcBef>
                <a:spcPts val="1200"/>
              </a:spcBef>
              <a:spcAft>
                <a:spcPts val="0"/>
              </a:spcAft>
              <a:buSzPts val="358"/>
              <a:buNone/>
            </a:pPr>
            <a:r>
              <a:rPr b="1" lang="en-GB" sz="2400">
                <a:solidFill>
                  <a:schemeClr val="dk1"/>
                </a:solidFill>
              </a:rPr>
              <a:t>papers</a:t>
            </a:r>
            <a:endParaRPr b="1" sz="2400">
              <a:solidFill>
                <a:schemeClr val="dk1"/>
              </a:solidFill>
            </a:endParaRPr>
          </a:p>
          <a:p>
            <a:pPr indent="0" lvl="0" marL="0" rtl="0" algn="ctr">
              <a:spcBef>
                <a:spcPts val="1200"/>
              </a:spcBef>
              <a:spcAft>
                <a:spcPts val="1200"/>
              </a:spcAft>
              <a:buSzPts val="358"/>
              <a:buNone/>
            </a:pPr>
            <a:r>
              <a:t/>
            </a:r>
            <a:endParaRPr b="1" sz="2400">
              <a:solidFill>
                <a:schemeClr val="dk1"/>
              </a:solidFill>
            </a:endParaRPr>
          </a:p>
        </p:txBody>
      </p:sp>
      <p:cxnSp>
        <p:nvCxnSpPr>
          <p:cNvPr id="835" name="Google Shape;835;p78"/>
          <p:cNvCxnSpPr/>
          <p:nvPr/>
        </p:nvCxnSpPr>
        <p:spPr>
          <a:xfrm flipH="1" rot="10800000">
            <a:off x="1756650" y="964375"/>
            <a:ext cx="2443200" cy="857400"/>
          </a:xfrm>
          <a:prstGeom prst="straightConnector1">
            <a:avLst/>
          </a:prstGeom>
          <a:noFill/>
          <a:ln cap="flat" cmpd="sng" w="28575">
            <a:solidFill>
              <a:srgbClr val="FF0000"/>
            </a:solidFill>
            <a:prstDash val="solid"/>
            <a:round/>
            <a:headEnd len="med" w="med" type="none"/>
            <a:tailEnd len="med" w="med" type="triangle"/>
          </a:ln>
        </p:spPr>
      </p:cxnSp>
      <p:sp>
        <p:nvSpPr>
          <p:cNvPr id="836" name="Google Shape;836;p78"/>
          <p:cNvSpPr txBox="1"/>
          <p:nvPr/>
        </p:nvSpPr>
        <p:spPr>
          <a:xfrm>
            <a:off x="4220275" y="703750"/>
            <a:ext cx="4874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Make it open access</a:t>
            </a:r>
            <a:endParaRPr sz="2200"/>
          </a:p>
          <a:p>
            <a:pPr indent="-368300" lvl="0" marL="457200" rtl="0" algn="l">
              <a:spcBef>
                <a:spcPts val="0"/>
              </a:spcBef>
              <a:spcAft>
                <a:spcPts val="0"/>
              </a:spcAft>
              <a:buSzPts val="2200"/>
              <a:buChar char="●"/>
            </a:pPr>
            <a:r>
              <a:rPr lang="en-GB" sz="2200"/>
              <a:t>What is the best method for you?</a:t>
            </a:r>
            <a:endParaRPr sz="2200"/>
          </a:p>
        </p:txBody>
      </p:sp>
      <p:sp>
        <p:nvSpPr>
          <p:cNvPr id="837" name="Google Shape;837;p78"/>
          <p:cNvSpPr txBox="1"/>
          <p:nvPr/>
        </p:nvSpPr>
        <p:spPr>
          <a:xfrm>
            <a:off x="2797950" y="91060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0000"/>
                </a:solidFill>
              </a:rPr>
              <a:t>1</a:t>
            </a:r>
            <a:endParaRPr b="1" sz="2400">
              <a:solidFill>
                <a:srgbClr val="FF0000"/>
              </a:solidFill>
            </a:endParaRPr>
          </a:p>
        </p:txBody>
      </p:sp>
      <p:cxnSp>
        <p:nvCxnSpPr>
          <p:cNvPr id="838" name="Google Shape;838;p78"/>
          <p:cNvCxnSpPr/>
          <p:nvPr/>
        </p:nvCxnSpPr>
        <p:spPr>
          <a:xfrm flipH="1" rot="10800000">
            <a:off x="1876825" y="1807288"/>
            <a:ext cx="2266200" cy="389700"/>
          </a:xfrm>
          <a:prstGeom prst="straightConnector1">
            <a:avLst/>
          </a:prstGeom>
          <a:noFill/>
          <a:ln cap="flat" cmpd="sng" w="28575">
            <a:solidFill>
              <a:srgbClr val="FF9900"/>
            </a:solidFill>
            <a:prstDash val="solid"/>
            <a:round/>
            <a:headEnd len="med" w="med" type="none"/>
            <a:tailEnd len="med" w="med" type="triangle"/>
          </a:ln>
        </p:spPr>
      </p:cxnSp>
      <p:sp>
        <p:nvSpPr>
          <p:cNvPr id="839" name="Google Shape;839;p78"/>
          <p:cNvSpPr txBox="1"/>
          <p:nvPr/>
        </p:nvSpPr>
        <p:spPr>
          <a:xfrm>
            <a:off x="4247700" y="1591613"/>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data in a repository</a:t>
            </a:r>
            <a:endParaRPr sz="2200"/>
          </a:p>
        </p:txBody>
      </p:sp>
      <p:sp>
        <p:nvSpPr>
          <p:cNvPr id="840" name="Google Shape;840;p78"/>
          <p:cNvSpPr txBox="1"/>
          <p:nvPr/>
        </p:nvSpPr>
        <p:spPr>
          <a:xfrm>
            <a:off x="3150175" y="1464688"/>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9900"/>
                </a:solidFill>
              </a:rPr>
              <a:t>2</a:t>
            </a:r>
            <a:endParaRPr b="1" sz="2400">
              <a:solidFill>
                <a:srgbClr val="FF9900"/>
              </a:solidFill>
            </a:endParaRPr>
          </a:p>
        </p:txBody>
      </p:sp>
      <p:cxnSp>
        <p:nvCxnSpPr>
          <p:cNvPr id="841" name="Google Shape;841;p78"/>
          <p:cNvCxnSpPr/>
          <p:nvPr/>
        </p:nvCxnSpPr>
        <p:spPr>
          <a:xfrm>
            <a:off x="1888200" y="2387238"/>
            <a:ext cx="2237700" cy="86400"/>
          </a:xfrm>
          <a:prstGeom prst="straightConnector1">
            <a:avLst/>
          </a:prstGeom>
          <a:noFill/>
          <a:ln cap="flat" cmpd="sng" w="28575">
            <a:solidFill>
              <a:srgbClr val="FFD966"/>
            </a:solidFill>
            <a:prstDash val="solid"/>
            <a:round/>
            <a:headEnd len="med" w="med" type="none"/>
            <a:tailEnd len="med" w="med" type="triangle"/>
          </a:ln>
        </p:spPr>
      </p:cxnSp>
      <p:sp>
        <p:nvSpPr>
          <p:cNvPr id="842" name="Google Shape;842;p78"/>
          <p:cNvSpPr txBox="1"/>
          <p:nvPr/>
        </p:nvSpPr>
        <p:spPr>
          <a:xfrm>
            <a:off x="3347350" y="196887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FFD966"/>
                </a:solidFill>
              </a:rPr>
              <a:t>3</a:t>
            </a:r>
            <a:endParaRPr b="1" sz="2400">
              <a:solidFill>
                <a:srgbClr val="FFD966"/>
              </a:solidFill>
            </a:endParaRPr>
          </a:p>
        </p:txBody>
      </p:sp>
      <p:sp>
        <p:nvSpPr>
          <p:cNvPr id="843" name="Google Shape;843;p78"/>
          <p:cNvSpPr txBox="1"/>
          <p:nvPr/>
        </p:nvSpPr>
        <p:spPr>
          <a:xfrm>
            <a:off x="4199850" y="2212025"/>
            <a:ext cx="4674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your code in a repository</a:t>
            </a:r>
            <a:endParaRPr sz="2200"/>
          </a:p>
        </p:txBody>
      </p:sp>
      <p:sp>
        <p:nvSpPr>
          <p:cNvPr id="844" name="Google Shape;844;p78"/>
          <p:cNvSpPr txBox="1"/>
          <p:nvPr/>
        </p:nvSpPr>
        <p:spPr>
          <a:xfrm>
            <a:off x="4185175" y="3487425"/>
            <a:ext cx="4944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Link data and code in article</a:t>
            </a:r>
            <a:endParaRPr sz="2200"/>
          </a:p>
          <a:p>
            <a:pPr indent="-368300" lvl="0" marL="457200" rtl="0" algn="l">
              <a:spcBef>
                <a:spcPts val="0"/>
              </a:spcBef>
              <a:spcAft>
                <a:spcPts val="0"/>
              </a:spcAft>
              <a:buSzPts val="2200"/>
              <a:buChar char="●"/>
            </a:pPr>
            <a:r>
              <a:rPr lang="en-GB" sz="2200"/>
              <a:t>Cite</a:t>
            </a:r>
            <a:endParaRPr sz="2200"/>
          </a:p>
          <a:p>
            <a:pPr indent="-368300" lvl="0" marL="457200" rtl="0" algn="l">
              <a:spcBef>
                <a:spcPts val="0"/>
              </a:spcBef>
              <a:spcAft>
                <a:spcPts val="0"/>
              </a:spcAft>
              <a:buSzPts val="2200"/>
              <a:buChar char="●"/>
            </a:pPr>
            <a:r>
              <a:rPr lang="en-GB" sz="2200"/>
              <a:t>Data &amp; Code availability statement</a:t>
            </a:r>
            <a:endParaRPr sz="2200"/>
          </a:p>
        </p:txBody>
      </p:sp>
      <p:cxnSp>
        <p:nvCxnSpPr>
          <p:cNvPr id="845" name="Google Shape;845;p78"/>
          <p:cNvCxnSpPr/>
          <p:nvPr/>
        </p:nvCxnSpPr>
        <p:spPr>
          <a:xfrm>
            <a:off x="1802275" y="2566225"/>
            <a:ext cx="2426400" cy="684900"/>
          </a:xfrm>
          <a:prstGeom prst="straightConnector1">
            <a:avLst/>
          </a:prstGeom>
          <a:noFill/>
          <a:ln cap="flat" cmpd="sng" w="28575">
            <a:solidFill>
              <a:srgbClr val="00FF00"/>
            </a:solidFill>
            <a:prstDash val="solid"/>
            <a:round/>
            <a:headEnd len="med" w="med" type="none"/>
            <a:tailEnd len="med" w="med" type="triangle"/>
          </a:ln>
        </p:spPr>
      </p:cxnSp>
      <p:sp>
        <p:nvSpPr>
          <p:cNvPr id="846" name="Google Shape;846;p78"/>
          <p:cNvSpPr txBox="1"/>
          <p:nvPr/>
        </p:nvSpPr>
        <p:spPr>
          <a:xfrm>
            <a:off x="3261625" y="258622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FF00"/>
                </a:solidFill>
              </a:rPr>
              <a:t>4</a:t>
            </a:r>
            <a:endParaRPr b="1" sz="2400">
              <a:solidFill>
                <a:srgbClr val="00FF00"/>
              </a:solidFill>
            </a:endParaRPr>
          </a:p>
        </p:txBody>
      </p:sp>
      <p:sp>
        <p:nvSpPr>
          <p:cNvPr id="847" name="Google Shape;847;p78"/>
          <p:cNvSpPr txBox="1"/>
          <p:nvPr/>
        </p:nvSpPr>
        <p:spPr>
          <a:xfrm>
            <a:off x="4298325" y="4622450"/>
            <a:ext cx="378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Write data, methods articles</a:t>
            </a:r>
            <a:endParaRPr sz="2200"/>
          </a:p>
        </p:txBody>
      </p:sp>
      <p:sp>
        <p:nvSpPr>
          <p:cNvPr id="848" name="Google Shape;848;p78"/>
          <p:cNvSpPr txBox="1"/>
          <p:nvPr/>
        </p:nvSpPr>
        <p:spPr>
          <a:xfrm>
            <a:off x="4199850" y="2832450"/>
            <a:ext cx="4770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t>Deposit method in a repository</a:t>
            </a:r>
            <a:endParaRPr sz="2200"/>
          </a:p>
        </p:txBody>
      </p:sp>
      <p:cxnSp>
        <p:nvCxnSpPr>
          <p:cNvPr id="849" name="Google Shape;849;p78"/>
          <p:cNvCxnSpPr/>
          <p:nvPr/>
        </p:nvCxnSpPr>
        <p:spPr>
          <a:xfrm>
            <a:off x="1776425" y="2952075"/>
            <a:ext cx="2392200" cy="957000"/>
          </a:xfrm>
          <a:prstGeom prst="straightConnector1">
            <a:avLst/>
          </a:prstGeom>
          <a:noFill/>
          <a:ln cap="flat" cmpd="sng" w="28575">
            <a:solidFill>
              <a:srgbClr val="00B0F0"/>
            </a:solidFill>
            <a:prstDash val="solid"/>
            <a:round/>
            <a:headEnd len="med" w="med" type="none"/>
            <a:tailEnd len="med" w="med" type="triangle"/>
          </a:ln>
        </p:spPr>
      </p:cxnSp>
      <p:sp>
        <p:nvSpPr>
          <p:cNvPr id="850" name="Google Shape;850;p78"/>
          <p:cNvSpPr txBox="1"/>
          <p:nvPr/>
        </p:nvSpPr>
        <p:spPr>
          <a:xfrm>
            <a:off x="3227325" y="3179050"/>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00B0F0"/>
                </a:solidFill>
              </a:rPr>
              <a:t>5</a:t>
            </a:r>
            <a:endParaRPr b="1" sz="2400">
              <a:solidFill>
                <a:srgbClr val="00B0F0"/>
              </a:solidFill>
            </a:endParaRPr>
          </a:p>
        </p:txBody>
      </p:sp>
      <p:sp>
        <p:nvSpPr>
          <p:cNvPr id="851" name="Google Shape;851;p78"/>
          <p:cNvSpPr txBox="1"/>
          <p:nvPr/>
        </p:nvSpPr>
        <p:spPr>
          <a:xfrm>
            <a:off x="3347350" y="3845175"/>
            <a:ext cx="61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400">
                <a:solidFill>
                  <a:srgbClr val="9900FF"/>
                </a:solidFill>
              </a:rPr>
              <a:t>6</a:t>
            </a:r>
            <a:endParaRPr b="1" sz="2400">
              <a:solidFill>
                <a:srgbClr val="9900FF"/>
              </a:solidFill>
            </a:endParaRPr>
          </a:p>
        </p:txBody>
      </p:sp>
      <p:cxnSp>
        <p:nvCxnSpPr>
          <p:cNvPr id="852" name="Google Shape;852;p78"/>
          <p:cNvCxnSpPr/>
          <p:nvPr/>
        </p:nvCxnSpPr>
        <p:spPr>
          <a:xfrm>
            <a:off x="1591675" y="3172225"/>
            <a:ext cx="2648400" cy="1617900"/>
          </a:xfrm>
          <a:prstGeom prst="straightConnector1">
            <a:avLst/>
          </a:prstGeom>
          <a:noFill/>
          <a:ln cap="flat" cmpd="sng" w="28575">
            <a:solidFill>
              <a:srgbClr val="9900FF"/>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9"/>
          <p:cNvSpPr txBox="1"/>
          <p:nvPr>
            <p:ph type="title"/>
          </p:nvPr>
        </p:nvSpPr>
        <p:spPr>
          <a:xfrm>
            <a:off x="311700" y="175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solidFill>
                  <a:schemeClr val="accent4"/>
                </a:solidFill>
              </a:rPr>
              <a:t>Examples of open access publishing</a:t>
            </a:r>
            <a:endParaRPr b="1">
              <a:solidFill>
                <a:schemeClr val="accent4"/>
              </a:solidFill>
            </a:endParaRPr>
          </a:p>
        </p:txBody>
      </p:sp>
      <p:sp>
        <p:nvSpPr>
          <p:cNvPr id="858" name="Google Shape;858;p79"/>
          <p:cNvSpPr txBox="1"/>
          <p:nvPr>
            <p:ph idx="1" type="body"/>
          </p:nvPr>
        </p:nvSpPr>
        <p:spPr>
          <a:xfrm>
            <a:off x="311700" y="804450"/>
            <a:ext cx="8520600" cy="3962100"/>
          </a:xfrm>
          <a:prstGeom prst="rect">
            <a:avLst/>
          </a:prstGeom>
        </p:spPr>
        <p:txBody>
          <a:bodyPr anchorCtr="0" anchor="t" bIns="91425" lIns="91425" spcFirstLastPara="1" rIns="91425" wrap="square" tIns="91425">
            <a:noAutofit/>
          </a:bodyPr>
          <a:lstStyle/>
          <a:p>
            <a:pPr indent="-387350" lvl="0" marL="457200" rtl="0" algn="l">
              <a:lnSpc>
                <a:spcPct val="95000"/>
              </a:lnSpc>
              <a:spcBef>
                <a:spcPts val="0"/>
              </a:spcBef>
              <a:spcAft>
                <a:spcPts val="0"/>
              </a:spcAft>
              <a:buSzPts val="2500"/>
              <a:buAutoNum type="arabicPeriod"/>
            </a:pPr>
            <a:r>
              <a:rPr lang="en-GB" sz="2500"/>
              <a:t>Bates et al. 2017 - </a:t>
            </a:r>
            <a:r>
              <a:rPr lang="en-GB" sz="2500" u="sng">
                <a:solidFill>
                  <a:schemeClr val="hlink"/>
                </a:solidFill>
                <a:hlinkClick r:id="rId3"/>
              </a:rPr>
              <a:t>https://doi.org/10.1016/j.jas.2016.04.018</a:t>
            </a:r>
            <a:endParaRPr sz="2500"/>
          </a:p>
          <a:p>
            <a:pPr indent="-387350" lvl="0" marL="457200" rtl="0" algn="l">
              <a:lnSpc>
                <a:spcPct val="95000"/>
              </a:lnSpc>
              <a:spcBef>
                <a:spcPts val="0"/>
              </a:spcBef>
              <a:spcAft>
                <a:spcPts val="0"/>
              </a:spcAft>
              <a:buSzPts val="2500"/>
              <a:buAutoNum type="arabicPeriod"/>
            </a:pPr>
            <a:r>
              <a:rPr lang="en-GB" sz="2500"/>
              <a:t>Bates and Petrie 2016 - Man and environment.</a:t>
            </a:r>
            <a:endParaRPr sz="2500"/>
          </a:p>
          <a:p>
            <a:pPr indent="-387350" lvl="0" marL="457200" rtl="0" algn="l">
              <a:lnSpc>
                <a:spcPct val="95000"/>
              </a:lnSpc>
              <a:spcBef>
                <a:spcPts val="0"/>
              </a:spcBef>
              <a:spcAft>
                <a:spcPts val="0"/>
              </a:spcAft>
              <a:buSzPts val="2500"/>
              <a:buAutoNum type="arabicPeriod"/>
            </a:pPr>
            <a:r>
              <a:rPr lang="en-GB" sz="2500"/>
              <a:t>Karoune 2022 - data linked and documentation - </a:t>
            </a:r>
            <a:r>
              <a:rPr lang="en-GB" sz="2500" u="sng">
                <a:solidFill>
                  <a:schemeClr val="hlink"/>
                </a:solidFill>
                <a:hlinkClick r:id="rId4"/>
              </a:rPr>
              <a:t>http://doi.org/10.5334/oq.88</a:t>
            </a:r>
            <a:endParaRPr sz="2500"/>
          </a:p>
          <a:p>
            <a:pPr indent="-387350" lvl="0" marL="457200" rtl="0" algn="l">
              <a:lnSpc>
                <a:spcPct val="95000"/>
              </a:lnSpc>
              <a:spcBef>
                <a:spcPts val="0"/>
              </a:spcBef>
              <a:spcAft>
                <a:spcPts val="0"/>
              </a:spcAft>
              <a:buSzPts val="2500"/>
              <a:buAutoNum type="arabicPeriod"/>
            </a:pPr>
            <a:r>
              <a:rPr lang="en-GB" sz="2500"/>
              <a:t>D’Agostini et al. 2023 - linked data, code and method </a:t>
            </a:r>
            <a:r>
              <a:rPr lang="en-GB" sz="2500" u="sng">
                <a:solidFill>
                  <a:schemeClr val="hlink"/>
                </a:solidFill>
                <a:hlinkClick r:id="rId5"/>
              </a:rPr>
              <a:t>https://www.sciencedirect.com/science/article/pii/S0034666722001816</a:t>
            </a:r>
            <a:endParaRPr sz="2500"/>
          </a:p>
          <a:p>
            <a:pPr indent="-387350" lvl="0" marL="457200" rtl="0" algn="l">
              <a:lnSpc>
                <a:spcPct val="95000"/>
              </a:lnSpc>
              <a:spcBef>
                <a:spcPts val="0"/>
              </a:spcBef>
              <a:spcAft>
                <a:spcPts val="0"/>
              </a:spcAft>
              <a:buSzPts val="2500"/>
              <a:buAutoNum type="arabicPeriod"/>
            </a:pPr>
            <a:r>
              <a:rPr lang="en-GB" sz="2500"/>
              <a:t>Wang &amp; Marwick 2020 - Executable research article - </a:t>
            </a:r>
            <a:r>
              <a:rPr lang="en-GB" sz="2500" u="sng">
                <a:solidFill>
                  <a:schemeClr val="hlink"/>
                </a:solidFill>
                <a:hlinkClick r:id="rId6"/>
              </a:rPr>
              <a:t>https://doi.org/10.1016/j.jasrep.2020.102554</a:t>
            </a:r>
            <a:endParaRPr sz="2500"/>
          </a:p>
          <a:p>
            <a:pPr indent="0" lvl="0" marL="0" rtl="0" algn="l">
              <a:lnSpc>
                <a:spcPct val="95000"/>
              </a:lnSpc>
              <a:spcBef>
                <a:spcPts val="1200"/>
              </a:spcBef>
              <a:spcAft>
                <a:spcPts val="0"/>
              </a:spcAft>
              <a:buNone/>
            </a:pPr>
            <a:r>
              <a:t/>
            </a:r>
            <a:endParaRPr sz="2500"/>
          </a:p>
          <a:p>
            <a:pPr indent="0" lvl="0" marL="0" rtl="0" algn="l">
              <a:lnSpc>
                <a:spcPct val="95000"/>
              </a:lnSpc>
              <a:spcBef>
                <a:spcPts val="1200"/>
              </a:spcBef>
              <a:spcAft>
                <a:spcPts val="1200"/>
              </a:spcAft>
              <a:buNone/>
            </a:pPr>
            <a:r>
              <a:t/>
            </a:r>
            <a:endParaRPr sz="25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pic>
        <p:nvPicPr>
          <p:cNvPr id="863" name="Google Shape;863;p80"/>
          <p:cNvPicPr preferRelativeResize="0"/>
          <p:nvPr/>
        </p:nvPicPr>
        <p:blipFill rotWithShape="1">
          <a:blip r:embed="rId3">
            <a:alphaModFix/>
          </a:blip>
          <a:srcRect b="21822" l="26662" r="27207" t="35279"/>
          <a:stretch/>
        </p:blipFill>
        <p:spPr>
          <a:xfrm>
            <a:off x="1985650" y="89150"/>
            <a:ext cx="5205374" cy="1955300"/>
          </a:xfrm>
          <a:prstGeom prst="rect">
            <a:avLst/>
          </a:prstGeom>
          <a:noFill/>
          <a:ln>
            <a:noFill/>
          </a:ln>
        </p:spPr>
      </p:pic>
      <p:pic>
        <p:nvPicPr>
          <p:cNvPr id="864" name="Google Shape;864;p80"/>
          <p:cNvPicPr preferRelativeResize="0"/>
          <p:nvPr/>
        </p:nvPicPr>
        <p:blipFill rotWithShape="1">
          <a:blip r:embed="rId4">
            <a:alphaModFix/>
          </a:blip>
          <a:srcRect b="19556" l="25681" r="26475" t="50000"/>
          <a:stretch/>
        </p:blipFill>
        <p:spPr>
          <a:xfrm>
            <a:off x="3830775" y="2191600"/>
            <a:ext cx="5205374" cy="1379800"/>
          </a:xfrm>
          <a:prstGeom prst="rect">
            <a:avLst/>
          </a:prstGeom>
          <a:noFill/>
          <a:ln>
            <a:noFill/>
          </a:ln>
        </p:spPr>
      </p:pic>
      <p:pic>
        <p:nvPicPr>
          <p:cNvPr id="865" name="Google Shape;865;p80"/>
          <p:cNvPicPr preferRelativeResize="0"/>
          <p:nvPr/>
        </p:nvPicPr>
        <p:blipFill rotWithShape="1">
          <a:blip r:embed="rId5">
            <a:alphaModFix/>
          </a:blip>
          <a:srcRect b="16944" l="0" r="73556" t="22987"/>
          <a:stretch/>
        </p:blipFill>
        <p:spPr>
          <a:xfrm>
            <a:off x="461650" y="2336650"/>
            <a:ext cx="2779824" cy="2698599"/>
          </a:xfrm>
          <a:prstGeom prst="rect">
            <a:avLst/>
          </a:prstGeom>
          <a:noFill/>
          <a:ln>
            <a:noFill/>
          </a:ln>
        </p:spPr>
      </p:pic>
      <p:sp>
        <p:nvSpPr>
          <p:cNvPr id="866" name="Google Shape;866;p80"/>
          <p:cNvSpPr txBox="1"/>
          <p:nvPr/>
        </p:nvSpPr>
        <p:spPr>
          <a:xfrm>
            <a:off x="3743550" y="4033575"/>
            <a:ext cx="3828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212529"/>
                </a:solidFill>
                <a:highlight>
                  <a:srgbClr val="FFFFFF"/>
                </a:highlight>
                <a:latin typeface="Open Sans"/>
                <a:ea typeface="Open Sans"/>
                <a:cs typeface="Open Sans"/>
                <a:sym typeface="Open Sans"/>
              </a:rPr>
              <a:t>The authors confirm that the data supporting the findings of this study are available within the article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81"/>
          <p:cNvPicPr preferRelativeResize="0"/>
          <p:nvPr/>
        </p:nvPicPr>
        <p:blipFill rotWithShape="1">
          <a:blip r:embed="rId3">
            <a:alphaModFix/>
          </a:blip>
          <a:srcRect b="54011" l="21800" r="21516" t="29658"/>
          <a:stretch/>
        </p:blipFill>
        <p:spPr>
          <a:xfrm>
            <a:off x="211488" y="123975"/>
            <a:ext cx="8721024" cy="1413226"/>
          </a:xfrm>
          <a:prstGeom prst="rect">
            <a:avLst/>
          </a:prstGeom>
          <a:noFill/>
          <a:ln>
            <a:noFill/>
          </a:ln>
        </p:spPr>
      </p:pic>
      <p:pic>
        <p:nvPicPr>
          <p:cNvPr id="872" name="Google Shape;872;p81"/>
          <p:cNvPicPr preferRelativeResize="0"/>
          <p:nvPr/>
        </p:nvPicPr>
        <p:blipFill rotWithShape="1">
          <a:blip r:embed="rId4">
            <a:alphaModFix/>
          </a:blip>
          <a:srcRect b="7776" l="36831" r="38725" t="33709"/>
          <a:stretch/>
        </p:blipFill>
        <p:spPr>
          <a:xfrm rot="5400000">
            <a:off x="775298" y="1071322"/>
            <a:ext cx="3254150" cy="4381749"/>
          </a:xfrm>
          <a:prstGeom prst="rect">
            <a:avLst/>
          </a:prstGeom>
          <a:noFill/>
          <a:ln>
            <a:noFill/>
          </a:ln>
        </p:spPr>
      </p:pic>
      <p:pic>
        <p:nvPicPr>
          <p:cNvPr id="873" name="Google Shape;873;p81"/>
          <p:cNvPicPr preferRelativeResize="0"/>
          <p:nvPr/>
        </p:nvPicPr>
        <p:blipFill rotWithShape="1">
          <a:blip r:embed="rId5">
            <a:alphaModFix/>
          </a:blip>
          <a:srcRect b="30954" l="36767" r="39480" t="48460"/>
          <a:stretch/>
        </p:blipFill>
        <p:spPr>
          <a:xfrm>
            <a:off x="4907427" y="1926701"/>
            <a:ext cx="4025074" cy="19622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82"/>
          <p:cNvSpPr txBox="1"/>
          <p:nvPr>
            <p:ph type="title"/>
          </p:nvPr>
        </p:nvSpPr>
        <p:spPr>
          <a:xfrm>
            <a:off x="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solidFill>
                  <a:schemeClr val="accent4"/>
                </a:solidFill>
              </a:rPr>
              <a:t>Karoune 2022</a:t>
            </a:r>
            <a:endParaRPr b="1" sz="2720">
              <a:solidFill>
                <a:schemeClr val="accent4"/>
              </a:solidFill>
            </a:endParaRPr>
          </a:p>
        </p:txBody>
      </p:sp>
      <p:pic>
        <p:nvPicPr>
          <p:cNvPr id="879" name="Google Shape;879;p82"/>
          <p:cNvPicPr preferRelativeResize="0"/>
          <p:nvPr/>
        </p:nvPicPr>
        <p:blipFill rotWithShape="1">
          <a:blip r:embed="rId3">
            <a:alphaModFix/>
          </a:blip>
          <a:srcRect b="69573" l="0" r="0" t="0"/>
          <a:stretch/>
        </p:blipFill>
        <p:spPr>
          <a:xfrm>
            <a:off x="149300" y="531350"/>
            <a:ext cx="2844500" cy="1184426"/>
          </a:xfrm>
          <a:prstGeom prst="rect">
            <a:avLst/>
          </a:prstGeom>
          <a:noFill/>
          <a:ln>
            <a:noFill/>
          </a:ln>
        </p:spPr>
      </p:pic>
      <p:pic>
        <p:nvPicPr>
          <p:cNvPr id="880" name="Google Shape;880;p82"/>
          <p:cNvPicPr preferRelativeResize="0"/>
          <p:nvPr/>
        </p:nvPicPr>
        <p:blipFill>
          <a:blip r:embed="rId4">
            <a:alphaModFix/>
          </a:blip>
          <a:stretch>
            <a:fillRect/>
          </a:stretch>
        </p:blipFill>
        <p:spPr>
          <a:xfrm>
            <a:off x="5145525" y="447825"/>
            <a:ext cx="3489600" cy="3389325"/>
          </a:xfrm>
          <a:prstGeom prst="rect">
            <a:avLst/>
          </a:prstGeom>
          <a:noFill/>
          <a:ln>
            <a:noFill/>
          </a:ln>
        </p:spPr>
      </p:pic>
      <p:pic>
        <p:nvPicPr>
          <p:cNvPr id="881" name="Google Shape;881;p82"/>
          <p:cNvPicPr preferRelativeResize="0"/>
          <p:nvPr/>
        </p:nvPicPr>
        <p:blipFill>
          <a:blip r:embed="rId5">
            <a:alphaModFix/>
          </a:blip>
          <a:stretch>
            <a:fillRect/>
          </a:stretch>
        </p:blipFill>
        <p:spPr>
          <a:xfrm>
            <a:off x="291950" y="1888775"/>
            <a:ext cx="4280051" cy="3218625"/>
          </a:xfrm>
          <a:prstGeom prst="rect">
            <a:avLst/>
          </a:prstGeom>
          <a:noFill/>
          <a:ln>
            <a:noFill/>
          </a:ln>
        </p:spPr>
      </p:pic>
      <p:cxnSp>
        <p:nvCxnSpPr>
          <p:cNvPr id="882" name="Google Shape;882;p82"/>
          <p:cNvCxnSpPr/>
          <p:nvPr/>
        </p:nvCxnSpPr>
        <p:spPr>
          <a:xfrm flipH="1" rot="10800000">
            <a:off x="2993800" y="562563"/>
            <a:ext cx="2184900" cy="561000"/>
          </a:xfrm>
          <a:prstGeom prst="straightConnector1">
            <a:avLst/>
          </a:prstGeom>
          <a:noFill/>
          <a:ln cap="flat" cmpd="sng" w="28575">
            <a:solidFill>
              <a:srgbClr val="FF0000"/>
            </a:solidFill>
            <a:prstDash val="solid"/>
            <a:round/>
            <a:headEnd len="med" w="med" type="none"/>
            <a:tailEnd len="med" w="med" type="triangle"/>
          </a:ln>
        </p:spPr>
      </p:cxnSp>
      <p:cxnSp>
        <p:nvCxnSpPr>
          <p:cNvPr id="883" name="Google Shape;883;p82"/>
          <p:cNvCxnSpPr/>
          <p:nvPr/>
        </p:nvCxnSpPr>
        <p:spPr>
          <a:xfrm>
            <a:off x="2241625" y="1626788"/>
            <a:ext cx="444000" cy="1031400"/>
          </a:xfrm>
          <a:prstGeom prst="straightConnector1">
            <a:avLst/>
          </a:prstGeom>
          <a:noFill/>
          <a:ln cap="flat" cmpd="sng" w="28575">
            <a:solidFill>
              <a:srgbClr val="FF0000"/>
            </a:solidFill>
            <a:prstDash val="solid"/>
            <a:round/>
            <a:headEnd len="med" w="med" type="none"/>
            <a:tailEnd len="med" w="med" type="triangle"/>
          </a:ln>
        </p:spPr>
      </p:cxnSp>
      <p:sp>
        <p:nvSpPr>
          <p:cNvPr id="884" name="Google Shape;884;p82"/>
          <p:cNvSpPr txBox="1"/>
          <p:nvPr/>
        </p:nvSpPr>
        <p:spPr>
          <a:xfrm>
            <a:off x="4938050" y="4369575"/>
            <a:ext cx="3999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u="sng">
                <a:solidFill>
                  <a:schemeClr val="hlink"/>
                </a:solidFill>
                <a:hlinkClick r:id="rId6"/>
              </a:rPr>
              <a:t>http://doi.org/10.5334/oq.88</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9"/>
          <p:cNvSpPr txBox="1"/>
          <p:nvPr/>
        </p:nvSpPr>
        <p:spPr>
          <a:xfrm>
            <a:off x="27900" y="-20150"/>
            <a:ext cx="9088200" cy="60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2420">
                <a:solidFill>
                  <a:schemeClr val="accent5"/>
                </a:solidFill>
              </a:rPr>
              <a:t>International Committee on Open Phytolith Science (ICOPS)</a:t>
            </a:r>
            <a:endParaRPr b="1">
              <a:solidFill>
                <a:schemeClr val="accent5"/>
              </a:solidFill>
            </a:endParaRPr>
          </a:p>
        </p:txBody>
      </p:sp>
      <p:sp>
        <p:nvSpPr>
          <p:cNvPr id="309" name="Google Shape;309;p29"/>
          <p:cNvSpPr txBox="1"/>
          <p:nvPr/>
        </p:nvSpPr>
        <p:spPr>
          <a:xfrm>
            <a:off x="5604875" y="1331650"/>
            <a:ext cx="3511500" cy="3621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a:solidFill>
                  <a:schemeClr val="dk1"/>
                </a:solidFill>
              </a:rPr>
              <a:t>Countries</a:t>
            </a:r>
            <a:endParaRPr b="1">
              <a:solidFill>
                <a:schemeClr val="dk1"/>
              </a:solidFill>
            </a:endParaRPr>
          </a:p>
          <a:p>
            <a:pPr indent="0" lvl="0" marL="0" rtl="0" algn="ctr">
              <a:lnSpc>
                <a:spcPct val="115000"/>
              </a:lnSpc>
              <a:spcBef>
                <a:spcPts val="0"/>
              </a:spcBef>
              <a:spcAft>
                <a:spcPts val="0"/>
              </a:spcAft>
              <a:buNone/>
            </a:pPr>
            <a:r>
              <a:rPr lang="en-GB">
                <a:solidFill>
                  <a:schemeClr val="dk1"/>
                </a:solidFill>
              </a:rPr>
              <a:t>UK, Spain, USA, Argentina, India, South Africa, South Korea, China.</a:t>
            </a:r>
            <a:endParaRPr>
              <a:solidFill>
                <a:schemeClr val="dk1"/>
              </a:solidFill>
            </a:endParaRPr>
          </a:p>
          <a:p>
            <a:pPr indent="0" lvl="0" marL="0" rtl="0" algn="ctr">
              <a:lnSpc>
                <a:spcPct val="115000"/>
              </a:lnSpc>
              <a:spcBef>
                <a:spcPts val="0"/>
              </a:spcBef>
              <a:spcAft>
                <a:spcPts val="0"/>
              </a:spcAft>
              <a:buNone/>
            </a:pPr>
            <a:r>
              <a:t/>
            </a:r>
            <a:endParaRPr>
              <a:solidFill>
                <a:schemeClr val="dk1"/>
              </a:solidFill>
            </a:endParaRPr>
          </a:p>
          <a:p>
            <a:pPr indent="0" lvl="0" marL="0" rtl="0" algn="ctr">
              <a:lnSpc>
                <a:spcPct val="115000"/>
              </a:lnSpc>
              <a:spcBef>
                <a:spcPts val="0"/>
              </a:spcBef>
              <a:spcAft>
                <a:spcPts val="0"/>
              </a:spcAft>
              <a:buNone/>
            </a:pPr>
            <a:r>
              <a:rPr b="1" lang="en-GB">
                <a:solidFill>
                  <a:schemeClr val="dk1"/>
                </a:solidFill>
              </a:rPr>
              <a:t>Affiliation</a:t>
            </a:r>
            <a:endParaRPr b="1">
              <a:solidFill>
                <a:schemeClr val="dk1"/>
              </a:solidFill>
            </a:endParaRPr>
          </a:p>
          <a:p>
            <a:pPr indent="0" lvl="0" marL="0" rtl="0" algn="ctr">
              <a:lnSpc>
                <a:spcPct val="115000"/>
              </a:lnSpc>
              <a:spcBef>
                <a:spcPts val="0"/>
              </a:spcBef>
              <a:spcAft>
                <a:spcPts val="0"/>
              </a:spcAft>
              <a:buNone/>
            </a:pPr>
            <a:r>
              <a:rPr lang="en-GB">
                <a:solidFill>
                  <a:schemeClr val="dk1"/>
                </a:solidFill>
              </a:rPr>
              <a:t>The Alan Turing Institute, Universitat Pompeu Fabra, Spanish National Research Council, French Institute </a:t>
            </a:r>
            <a:r>
              <a:rPr lang="en-GB">
                <a:solidFill>
                  <a:srgbClr val="222222"/>
                </a:solidFill>
                <a:highlight>
                  <a:srgbClr val="FFFFFF"/>
                </a:highlight>
              </a:rPr>
              <a:t>Pondicherry, </a:t>
            </a:r>
            <a:r>
              <a:rPr lang="en-GB">
                <a:solidFill>
                  <a:srgbClr val="222222"/>
                </a:solidFill>
              </a:rPr>
              <a:t>Brown University, National University of Jujuy, Seoul National University, University of the Witwatersrand, Texas A&amp;M University, </a:t>
            </a:r>
            <a:r>
              <a:rPr lang="en-GB">
                <a:solidFill>
                  <a:srgbClr val="222222"/>
                </a:solidFill>
                <a:highlight>
                  <a:srgbClr val="FFFFFF"/>
                </a:highlight>
              </a:rPr>
              <a:t>University of Chinese Academy of Sciences</a:t>
            </a:r>
            <a:r>
              <a:rPr lang="en-GB">
                <a:solidFill>
                  <a:srgbClr val="222222"/>
                </a:solidFill>
              </a:rPr>
              <a:t>.</a:t>
            </a:r>
            <a:endParaRPr>
              <a:solidFill>
                <a:srgbClr val="222222"/>
              </a:solidFill>
            </a:endParaRPr>
          </a:p>
        </p:txBody>
      </p:sp>
      <p:pic>
        <p:nvPicPr>
          <p:cNvPr id="310" name="Google Shape;310;p29"/>
          <p:cNvPicPr preferRelativeResize="0"/>
          <p:nvPr/>
        </p:nvPicPr>
        <p:blipFill>
          <a:blip r:embed="rId3">
            <a:alphaModFix/>
          </a:blip>
          <a:stretch>
            <a:fillRect/>
          </a:stretch>
        </p:blipFill>
        <p:spPr>
          <a:xfrm>
            <a:off x="6257375" y="495800"/>
            <a:ext cx="2264525" cy="759825"/>
          </a:xfrm>
          <a:prstGeom prst="rect">
            <a:avLst/>
          </a:prstGeom>
          <a:noFill/>
          <a:ln>
            <a:noFill/>
          </a:ln>
        </p:spPr>
      </p:pic>
      <p:sp>
        <p:nvSpPr>
          <p:cNvPr id="311" name="Google Shape;311;p29"/>
          <p:cNvSpPr txBox="1"/>
          <p:nvPr/>
        </p:nvSpPr>
        <p:spPr>
          <a:xfrm>
            <a:off x="4005600" y="4553350"/>
            <a:ext cx="11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rPr>
              <a:t>Yong Ge</a:t>
            </a:r>
            <a:endParaRPr>
              <a:solidFill>
                <a:schemeClr val="lt1"/>
              </a:solidFill>
            </a:endParaRPr>
          </a:p>
        </p:txBody>
      </p:sp>
      <p:pic>
        <p:nvPicPr>
          <p:cNvPr id="312" name="Google Shape;312;p29"/>
          <p:cNvPicPr preferRelativeResize="0"/>
          <p:nvPr/>
        </p:nvPicPr>
        <p:blipFill>
          <a:blip r:embed="rId4">
            <a:alphaModFix/>
          </a:blip>
          <a:stretch>
            <a:fillRect/>
          </a:stretch>
        </p:blipFill>
        <p:spPr>
          <a:xfrm>
            <a:off x="231075" y="467850"/>
            <a:ext cx="5222074" cy="46756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p83"/>
          <p:cNvPicPr preferRelativeResize="0"/>
          <p:nvPr/>
        </p:nvPicPr>
        <p:blipFill rotWithShape="1">
          <a:blip r:embed="rId3">
            <a:alphaModFix/>
          </a:blip>
          <a:srcRect b="14133" l="26420" r="27669" t="33579"/>
          <a:stretch/>
        </p:blipFill>
        <p:spPr>
          <a:xfrm>
            <a:off x="5596725" y="0"/>
            <a:ext cx="3547277" cy="2272425"/>
          </a:xfrm>
          <a:prstGeom prst="rect">
            <a:avLst/>
          </a:prstGeom>
          <a:noFill/>
          <a:ln>
            <a:noFill/>
          </a:ln>
        </p:spPr>
      </p:pic>
      <p:sp>
        <p:nvSpPr>
          <p:cNvPr id="890" name="Google Shape;890;p83"/>
          <p:cNvSpPr txBox="1"/>
          <p:nvPr/>
        </p:nvSpPr>
        <p:spPr>
          <a:xfrm>
            <a:off x="6376950" y="535525"/>
            <a:ext cx="3000000" cy="30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50">
                <a:solidFill>
                  <a:srgbClr val="2E2E2E"/>
                </a:solidFill>
                <a:uFill>
                  <a:noFill/>
                </a:uFill>
                <a:hlinkClick r:id="rId4">
                  <a:extLst>
                    <a:ext uri="{A12FA001-AC4F-418D-AE19-62706E023703}">
                      <ahyp:hlinkClr val="tx"/>
                    </a:ext>
                  </a:extLst>
                </a:hlinkClick>
              </a:rPr>
              <a:t>https://doi.org/10.1016/j.revpalbo.2022.104783</a:t>
            </a:r>
            <a:endParaRPr sz="1100"/>
          </a:p>
        </p:txBody>
      </p:sp>
      <p:pic>
        <p:nvPicPr>
          <p:cNvPr id="891" name="Google Shape;891;p83"/>
          <p:cNvPicPr preferRelativeResize="0"/>
          <p:nvPr/>
        </p:nvPicPr>
        <p:blipFill rotWithShape="1">
          <a:blip r:embed="rId5">
            <a:alphaModFix/>
          </a:blip>
          <a:srcRect b="21870" l="25632" r="26784" t="67925"/>
          <a:stretch/>
        </p:blipFill>
        <p:spPr>
          <a:xfrm>
            <a:off x="217413" y="198937"/>
            <a:ext cx="4748002" cy="572700"/>
          </a:xfrm>
          <a:prstGeom prst="rect">
            <a:avLst/>
          </a:prstGeom>
          <a:noFill/>
          <a:ln>
            <a:noFill/>
          </a:ln>
        </p:spPr>
      </p:pic>
      <p:pic>
        <p:nvPicPr>
          <p:cNvPr id="892" name="Google Shape;892;p83"/>
          <p:cNvPicPr preferRelativeResize="0"/>
          <p:nvPr/>
        </p:nvPicPr>
        <p:blipFill rotWithShape="1">
          <a:blip r:embed="rId6">
            <a:alphaModFix/>
          </a:blip>
          <a:srcRect b="37457" l="26501" r="27077" t="28500"/>
          <a:stretch/>
        </p:blipFill>
        <p:spPr>
          <a:xfrm>
            <a:off x="280612" y="771625"/>
            <a:ext cx="4621627" cy="1906424"/>
          </a:xfrm>
          <a:prstGeom prst="rect">
            <a:avLst/>
          </a:prstGeom>
          <a:noFill/>
          <a:ln>
            <a:noFill/>
          </a:ln>
        </p:spPr>
      </p:pic>
      <p:pic>
        <p:nvPicPr>
          <p:cNvPr id="893" name="Google Shape;893;p83"/>
          <p:cNvPicPr preferRelativeResize="0"/>
          <p:nvPr/>
        </p:nvPicPr>
        <p:blipFill>
          <a:blip r:embed="rId7">
            <a:alphaModFix/>
          </a:blip>
          <a:stretch>
            <a:fillRect/>
          </a:stretch>
        </p:blipFill>
        <p:spPr>
          <a:xfrm>
            <a:off x="5290200" y="2571762"/>
            <a:ext cx="3737472" cy="2102328"/>
          </a:xfrm>
          <a:prstGeom prst="rect">
            <a:avLst/>
          </a:prstGeom>
          <a:noFill/>
          <a:ln>
            <a:noFill/>
          </a:ln>
        </p:spPr>
      </p:pic>
      <p:pic>
        <p:nvPicPr>
          <p:cNvPr id="894" name="Google Shape;894;p83"/>
          <p:cNvPicPr preferRelativeResize="0"/>
          <p:nvPr/>
        </p:nvPicPr>
        <p:blipFill>
          <a:blip r:embed="rId8">
            <a:alphaModFix/>
          </a:blip>
          <a:stretch>
            <a:fillRect/>
          </a:stretch>
        </p:blipFill>
        <p:spPr>
          <a:xfrm>
            <a:off x="1278200" y="2653624"/>
            <a:ext cx="3000000" cy="1687497"/>
          </a:xfrm>
          <a:prstGeom prst="rect">
            <a:avLst/>
          </a:prstGeom>
          <a:noFill/>
          <a:ln>
            <a:noFill/>
          </a:ln>
        </p:spPr>
      </p:pic>
      <p:cxnSp>
        <p:nvCxnSpPr>
          <p:cNvPr id="895" name="Google Shape;895;p83"/>
          <p:cNvCxnSpPr/>
          <p:nvPr/>
        </p:nvCxnSpPr>
        <p:spPr>
          <a:xfrm>
            <a:off x="1903750" y="2362025"/>
            <a:ext cx="445200" cy="291600"/>
          </a:xfrm>
          <a:prstGeom prst="straightConnector1">
            <a:avLst/>
          </a:prstGeom>
          <a:noFill/>
          <a:ln cap="flat" cmpd="sng" w="9525">
            <a:solidFill>
              <a:schemeClr val="dk2"/>
            </a:solidFill>
            <a:prstDash val="solid"/>
            <a:round/>
            <a:headEnd len="med" w="med" type="none"/>
            <a:tailEnd len="med" w="med" type="triangle"/>
          </a:ln>
        </p:spPr>
      </p:cxnSp>
      <p:cxnSp>
        <p:nvCxnSpPr>
          <p:cNvPr id="896" name="Google Shape;896;p83"/>
          <p:cNvCxnSpPr/>
          <p:nvPr/>
        </p:nvCxnSpPr>
        <p:spPr>
          <a:xfrm>
            <a:off x="3917550" y="2377425"/>
            <a:ext cx="1332000" cy="252900"/>
          </a:xfrm>
          <a:prstGeom prst="straightConnector1">
            <a:avLst/>
          </a:prstGeom>
          <a:noFill/>
          <a:ln cap="flat" cmpd="sng" w="9525">
            <a:solidFill>
              <a:schemeClr val="dk2"/>
            </a:solidFill>
            <a:prstDash val="solid"/>
            <a:round/>
            <a:headEnd len="med" w="med" type="none"/>
            <a:tailEnd len="med" w="med" type="triangle"/>
          </a:ln>
        </p:spPr>
      </p:cxnSp>
      <p:sp>
        <p:nvSpPr>
          <p:cNvPr id="897" name="Google Shape;897;p83"/>
          <p:cNvSpPr txBox="1"/>
          <p:nvPr/>
        </p:nvSpPr>
        <p:spPr>
          <a:xfrm>
            <a:off x="349050" y="4486550"/>
            <a:ext cx="4158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Also method on protocols.io - </a:t>
            </a:r>
            <a:r>
              <a:rPr lang="en-GB" sz="1100" u="sng">
                <a:solidFill>
                  <a:srgbClr val="2200CC"/>
                </a:solidFill>
                <a:hlinkClick r:id="rId9">
                  <a:extLst>
                    <a:ext uri="{A12FA001-AC4F-418D-AE19-62706E023703}">
                      <ahyp:hlinkClr val="tx"/>
                    </a:ext>
                  </a:extLst>
                </a:hlinkClick>
              </a:rPr>
              <a:t>http://dx.doi.org/10.17504/protocols.io.q26g74mb8gwz/v2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84"/>
          <p:cNvSpPr txBox="1"/>
          <p:nvPr>
            <p:ph type="title"/>
          </p:nvPr>
        </p:nvSpPr>
        <p:spPr>
          <a:xfrm>
            <a:off x="123425" y="147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solidFill>
                  <a:schemeClr val="accent4"/>
                </a:solidFill>
              </a:rPr>
              <a:t>Executable research article</a:t>
            </a:r>
            <a:endParaRPr b="1" sz="2720">
              <a:solidFill>
                <a:schemeClr val="accent4"/>
              </a:solidFill>
            </a:endParaRPr>
          </a:p>
        </p:txBody>
      </p:sp>
      <p:pic>
        <p:nvPicPr>
          <p:cNvPr id="903" name="Google Shape;903;p84"/>
          <p:cNvPicPr preferRelativeResize="0"/>
          <p:nvPr/>
        </p:nvPicPr>
        <p:blipFill>
          <a:blip r:embed="rId3">
            <a:alphaModFix/>
          </a:blip>
          <a:stretch>
            <a:fillRect/>
          </a:stretch>
        </p:blipFill>
        <p:spPr>
          <a:xfrm>
            <a:off x="262150" y="1551153"/>
            <a:ext cx="6195399" cy="1302975"/>
          </a:xfrm>
          <a:prstGeom prst="rect">
            <a:avLst/>
          </a:prstGeom>
          <a:noFill/>
          <a:ln>
            <a:noFill/>
          </a:ln>
        </p:spPr>
      </p:pic>
      <p:sp>
        <p:nvSpPr>
          <p:cNvPr id="904" name="Google Shape;904;p84"/>
          <p:cNvSpPr txBox="1"/>
          <p:nvPr/>
        </p:nvSpPr>
        <p:spPr>
          <a:xfrm>
            <a:off x="123425" y="863550"/>
            <a:ext cx="8894100" cy="687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1" lang="en-GB" sz="2400">
                <a:solidFill>
                  <a:schemeClr val="accent5"/>
                </a:solidFill>
              </a:rPr>
              <a:t>Execute the data/code directly</a:t>
            </a:r>
            <a:r>
              <a:rPr lang="en-GB" sz="2400">
                <a:solidFill>
                  <a:srgbClr val="595959"/>
                </a:solidFill>
              </a:rPr>
              <a:t> </a:t>
            </a:r>
            <a:r>
              <a:rPr lang="en-GB" sz="2400">
                <a:solidFill>
                  <a:schemeClr val="dk1"/>
                </a:solidFill>
              </a:rPr>
              <a:t>in an online environment</a:t>
            </a:r>
            <a:endParaRPr sz="2400">
              <a:solidFill>
                <a:schemeClr val="dk1"/>
              </a:solidFill>
            </a:endParaRPr>
          </a:p>
        </p:txBody>
      </p:sp>
      <p:pic>
        <p:nvPicPr>
          <p:cNvPr id="905" name="Google Shape;905;p84"/>
          <p:cNvPicPr preferRelativeResize="0"/>
          <p:nvPr/>
        </p:nvPicPr>
        <p:blipFill rotWithShape="1">
          <a:blip r:embed="rId4">
            <a:alphaModFix/>
          </a:blip>
          <a:srcRect b="0" l="0" r="0" t="0"/>
          <a:stretch/>
        </p:blipFill>
        <p:spPr>
          <a:xfrm>
            <a:off x="123425" y="2854125"/>
            <a:ext cx="6684050" cy="2042100"/>
          </a:xfrm>
          <a:prstGeom prst="rect">
            <a:avLst/>
          </a:prstGeom>
          <a:noFill/>
          <a:ln>
            <a:noFill/>
          </a:ln>
        </p:spPr>
      </p:pic>
      <p:sp>
        <p:nvSpPr>
          <p:cNvPr id="906" name="Google Shape;906;p84"/>
          <p:cNvSpPr txBox="1"/>
          <p:nvPr/>
        </p:nvSpPr>
        <p:spPr>
          <a:xfrm>
            <a:off x="6270850" y="372550"/>
            <a:ext cx="27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274E13"/>
                </a:solidFill>
              </a:rPr>
              <a:t>Green open access</a:t>
            </a:r>
            <a:endParaRPr b="1" sz="1800">
              <a:solidFill>
                <a:srgbClr val="274E13"/>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85"/>
          <p:cNvSpPr txBox="1"/>
          <p:nvPr>
            <p:ph type="title"/>
          </p:nvPr>
        </p:nvSpPr>
        <p:spPr>
          <a:xfrm>
            <a:off x="311700" y="299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820">
                <a:solidFill>
                  <a:schemeClr val="accent4"/>
                </a:solidFill>
              </a:rPr>
              <a:t>Questions????</a:t>
            </a:r>
            <a:endParaRPr b="1" sz="2820">
              <a:solidFill>
                <a:schemeClr val="accent4"/>
              </a:solidFill>
            </a:endParaRPr>
          </a:p>
        </p:txBody>
      </p:sp>
      <p:sp>
        <p:nvSpPr>
          <p:cNvPr id="912" name="Google Shape;912;p85"/>
          <p:cNvSpPr txBox="1"/>
          <p:nvPr>
            <p:ph idx="1" type="body"/>
          </p:nvPr>
        </p:nvSpPr>
        <p:spPr>
          <a:xfrm>
            <a:off x="311700" y="1152475"/>
            <a:ext cx="431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2700">
                <a:solidFill>
                  <a:schemeClr val="dk1"/>
                </a:solidFill>
              </a:rPr>
              <a:t>Please put your hand up or write your question in the chat or shared document.</a:t>
            </a:r>
            <a:endParaRPr sz="2700">
              <a:solidFill>
                <a:schemeClr val="dk1"/>
              </a:solidFill>
            </a:endParaRPr>
          </a:p>
        </p:txBody>
      </p:sp>
      <p:pic>
        <p:nvPicPr>
          <p:cNvPr id="913" name="Google Shape;913;p85"/>
          <p:cNvPicPr preferRelativeResize="0"/>
          <p:nvPr/>
        </p:nvPicPr>
        <p:blipFill>
          <a:blip r:embed="rId3">
            <a:alphaModFix/>
          </a:blip>
          <a:stretch>
            <a:fillRect/>
          </a:stretch>
        </p:blipFill>
        <p:spPr>
          <a:xfrm>
            <a:off x="5330575" y="425050"/>
            <a:ext cx="2638487" cy="39557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6"/>
          <p:cNvSpPr txBox="1"/>
          <p:nvPr>
            <p:ph type="title"/>
          </p:nvPr>
        </p:nvSpPr>
        <p:spPr>
          <a:xfrm>
            <a:off x="253025" y="200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920">
                <a:solidFill>
                  <a:schemeClr val="accent4"/>
                </a:solidFill>
              </a:rPr>
              <a:t>Explore and discuss</a:t>
            </a:r>
            <a:endParaRPr b="1" sz="2920">
              <a:solidFill>
                <a:schemeClr val="accent4"/>
              </a:solidFill>
            </a:endParaRPr>
          </a:p>
        </p:txBody>
      </p:sp>
      <p:sp>
        <p:nvSpPr>
          <p:cNvPr id="919" name="Google Shape;919;p86"/>
          <p:cNvSpPr txBox="1"/>
          <p:nvPr>
            <p:ph idx="1" type="body"/>
          </p:nvPr>
        </p:nvSpPr>
        <p:spPr>
          <a:xfrm>
            <a:off x="253025" y="863550"/>
            <a:ext cx="8520600" cy="3371400"/>
          </a:xfrm>
          <a:prstGeom prst="rect">
            <a:avLst/>
          </a:prstGeom>
        </p:spPr>
        <p:txBody>
          <a:bodyPr anchorCtr="0" anchor="t" bIns="91425" lIns="91425" spcFirstLastPara="1" rIns="91425" wrap="square" tIns="91425">
            <a:noAutofit/>
          </a:bodyPr>
          <a:lstStyle/>
          <a:p>
            <a:pPr indent="-393700" lvl="0" marL="457200" rtl="0" algn="l">
              <a:lnSpc>
                <a:spcPct val="95000"/>
              </a:lnSpc>
              <a:spcBef>
                <a:spcPts val="0"/>
              </a:spcBef>
              <a:spcAft>
                <a:spcPts val="0"/>
              </a:spcAft>
              <a:buClr>
                <a:schemeClr val="dk1"/>
              </a:buClr>
              <a:buSzPts val="2600"/>
              <a:buAutoNum type="arabicPeriod"/>
            </a:pPr>
            <a:r>
              <a:rPr lang="en-GB" sz="2600">
                <a:solidFill>
                  <a:schemeClr val="dk1"/>
                </a:solidFill>
              </a:rPr>
              <a:t>Take a look at the example articles</a:t>
            </a:r>
            <a:endParaRPr sz="2600">
              <a:solidFill>
                <a:schemeClr val="dk1"/>
              </a:solidFill>
            </a:endParaRPr>
          </a:p>
          <a:p>
            <a:pPr indent="-393700" lvl="0" marL="457200" rtl="0" algn="l">
              <a:lnSpc>
                <a:spcPct val="95000"/>
              </a:lnSpc>
              <a:spcBef>
                <a:spcPts val="0"/>
              </a:spcBef>
              <a:spcAft>
                <a:spcPts val="0"/>
              </a:spcAft>
              <a:buClr>
                <a:schemeClr val="dk1"/>
              </a:buClr>
              <a:buSzPts val="2600"/>
              <a:buAutoNum type="arabicPeriod"/>
            </a:pPr>
            <a:r>
              <a:rPr lang="en-GB" sz="2600">
                <a:solidFill>
                  <a:schemeClr val="dk1"/>
                </a:solidFill>
              </a:rPr>
              <a:t>Discuss which bits you might be able to do now</a:t>
            </a:r>
            <a:endParaRPr sz="2600">
              <a:solidFill>
                <a:schemeClr val="dk1"/>
              </a:solidFill>
            </a:endParaRPr>
          </a:p>
          <a:p>
            <a:pPr indent="-393700" lvl="0" marL="457200" rtl="0" algn="l">
              <a:lnSpc>
                <a:spcPct val="95000"/>
              </a:lnSpc>
              <a:spcBef>
                <a:spcPts val="0"/>
              </a:spcBef>
              <a:spcAft>
                <a:spcPts val="0"/>
              </a:spcAft>
              <a:buClr>
                <a:schemeClr val="dk1"/>
              </a:buClr>
              <a:buSzPts val="2600"/>
              <a:buAutoNum type="arabicPeriod"/>
            </a:pPr>
            <a:r>
              <a:rPr lang="en-GB" sz="2600">
                <a:solidFill>
                  <a:schemeClr val="dk1"/>
                </a:solidFill>
              </a:rPr>
              <a:t>Discuss what might be a barrier to you doing any type of open access shown in these examples</a:t>
            </a:r>
            <a:endParaRPr sz="2600">
              <a:solidFill>
                <a:schemeClr val="dk1"/>
              </a:solidFill>
            </a:endParaRPr>
          </a:p>
          <a:p>
            <a:pPr indent="-393700" lvl="0" marL="457200" rtl="0" algn="l">
              <a:lnSpc>
                <a:spcPct val="95000"/>
              </a:lnSpc>
              <a:spcBef>
                <a:spcPts val="0"/>
              </a:spcBef>
              <a:spcAft>
                <a:spcPts val="0"/>
              </a:spcAft>
              <a:buClr>
                <a:schemeClr val="dk1"/>
              </a:buClr>
              <a:buSzPts val="2600"/>
              <a:buAutoNum type="arabicPeriod"/>
            </a:pPr>
            <a:r>
              <a:rPr lang="en-GB" sz="2600">
                <a:solidFill>
                  <a:schemeClr val="dk1"/>
                </a:solidFill>
              </a:rPr>
              <a:t>How would permits and funding affect your open access publishing?</a:t>
            </a:r>
            <a:endParaRPr sz="2600">
              <a:solidFill>
                <a:schemeClr val="dk1"/>
              </a:solidFill>
            </a:endParaRPr>
          </a:p>
          <a:p>
            <a:pPr indent="-393700" lvl="0" marL="457200" rtl="0" algn="l">
              <a:lnSpc>
                <a:spcPct val="95000"/>
              </a:lnSpc>
              <a:spcBef>
                <a:spcPts val="0"/>
              </a:spcBef>
              <a:spcAft>
                <a:spcPts val="0"/>
              </a:spcAft>
              <a:buClr>
                <a:schemeClr val="dk1"/>
              </a:buClr>
              <a:buSzPts val="2600"/>
              <a:buAutoNum type="arabicPeriod"/>
            </a:pPr>
            <a:r>
              <a:rPr lang="en-GB" sz="2600">
                <a:solidFill>
                  <a:schemeClr val="dk1"/>
                </a:solidFill>
              </a:rPr>
              <a:t>What</a:t>
            </a:r>
            <a:r>
              <a:rPr lang="en-GB" sz="2600">
                <a:solidFill>
                  <a:schemeClr val="dk1"/>
                </a:solidFill>
              </a:rPr>
              <a:t> </a:t>
            </a:r>
            <a:r>
              <a:rPr lang="en-GB" sz="2600">
                <a:solidFill>
                  <a:schemeClr val="dk1"/>
                </a:solidFill>
              </a:rPr>
              <a:t>changes</a:t>
            </a:r>
            <a:r>
              <a:rPr lang="en-GB" sz="2600">
                <a:solidFill>
                  <a:schemeClr val="dk1"/>
                </a:solidFill>
              </a:rPr>
              <a:t> does this make to your publishing plans going forward?</a:t>
            </a:r>
            <a:endParaRPr sz="2600">
              <a:solidFill>
                <a:schemeClr val="dk1"/>
              </a:solidFill>
            </a:endParaRPr>
          </a:p>
          <a:p>
            <a:pPr indent="0" lvl="0" marL="0" rtl="0" algn="l">
              <a:lnSpc>
                <a:spcPct val="95000"/>
              </a:lnSpc>
              <a:spcBef>
                <a:spcPts val="1200"/>
              </a:spcBef>
              <a:spcAft>
                <a:spcPts val="1200"/>
              </a:spcAft>
              <a:buNone/>
            </a:pPr>
            <a:r>
              <a:t/>
            </a:r>
            <a:endParaRPr sz="26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87"/>
          <p:cNvPicPr preferRelativeResize="0"/>
          <p:nvPr/>
        </p:nvPicPr>
        <p:blipFill>
          <a:blip r:embed="rId3">
            <a:alphaModFix/>
          </a:blip>
          <a:stretch>
            <a:fillRect/>
          </a:stretch>
        </p:blipFill>
        <p:spPr>
          <a:xfrm>
            <a:off x="152400" y="152400"/>
            <a:ext cx="5465649" cy="2233475"/>
          </a:xfrm>
          <a:prstGeom prst="rect">
            <a:avLst/>
          </a:prstGeom>
          <a:noFill/>
          <a:ln>
            <a:noFill/>
          </a:ln>
        </p:spPr>
      </p:pic>
      <p:sp>
        <p:nvSpPr>
          <p:cNvPr id="925" name="Google Shape;925;p87"/>
          <p:cNvSpPr txBox="1"/>
          <p:nvPr/>
        </p:nvSpPr>
        <p:spPr>
          <a:xfrm>
            <a:off x="302550" y="2463700"/>
            <a:ext cx="8611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dk1"/>
                </a:solidFill>
                <a:highlight>
                  <a:srgbClr val="FFFFFF"/>
                </a:highlight>
              </a:rPr>
              <a:t>The AEA Virtual Spring Conference will be taking place online on </a:t>
            </a:r>
            <a:r>
              <a:rPr b="1" lang="en-GB" sz="2000">
                <a:solidFill>
                  <a:schemeClr val="dk1"/>
                </a:solidFill>
                <a:highlight>
                  <a:srgbClr val="FFFFFF"/>
                </a:highlight>
              </a:rPr>
              <a:t>13 May 2023</a:t>
            </a:r>
            <a:r>
              <a:rPr lang="en-GB" sz="2000">
                <a:solidFill>
                  <a:schemeClr val="dk1"/>
                </a:solidFill>
                <a:highlight>
                  <a:srgbClr val="FFFFFF"/>
                </a:highlight>
              </a:rPr>
              <a:t>, with optional </a:t>
            </a:r>
            <a:r>
              <a:rPr b="1" lang="en-GB" sz="2000">
                <a:solidFill>
                  <a:schemeClr val="dk1"/>
                </a:solidFill>
                <a:highlight>
                  <a:srgbClr val="FFFFFF"/>
                </a:highlight>
              </a:rPr>
              <a:t>Basic R training sessions on 14 and 15 May 2023</a:t>
            </a:r>
            <a:r>
              <a:rPr lang="en-GB" sz="2000">
                <a:solidFill>
                  <a:schemeClr val="dk1"/>
                </a:solidFill>
                <a:highlight>
                  <a:srgbClr val="FFFFFF"/>
                </a:highlight>
              </a:rPr>
              <a:t>. </a:t>
            </a:r>
            <a:endParaRPr sz="2000">
              <a:solidFill>
                <a:schemeClr val="dk1"/>
              </a:solidFill>
            </a:endParaRPr>
          </a:p>
        </p:txBody>
      </p:sp>
      <p:sp>
        <p:nvSpPr>
          <p:cNvPr id="926" name="Google Shape;926;p87"/>
          <p:cNvSpPr txBox="1"/>
          <p:nvPr/>
        </p:nvSpPr>
        <p:spPr>
          <a:xfrm>
            <a:off x="236800" y="3528200"/>
            <a:ext cx="774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t>Call for papers:</a:t>
            </a:r>
            <a:r>
              <a:rPr lang="en-GB" sz="2000"/>
              <a:t> </a:t>
            </a:r>
            <a:r>
              <a:rPr lang="en-GB" sz="2000" u="sng">
                <a:solidFill>
                  <a:schemeClr val="hlink"/>
                </a:solidFill>
                <a:hlinkClick r:id="rId4"/>
              </a:rPr>
              <a:t>https://forms.gle/MBQ7gLaqzU9opZLe7</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GB" sz="2000">
                <a:solidFill>
                  <a:srgbClr val="FF0000"/>
                </a:solidFill>
              </a:rPr>
              <a:t>Deadline 31 March 2023</a:t>
            </a:r>
            <a:endParaRPr b="1" sz="200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88"/>
          <p:cNvPicPr preferRelativeResize="0"/>
          <p:nvPr/>
        </p:nvPicPr>
        <p:blipFill>
          <a:blip r:embed="rId3">
            <a:alphaModFix amt="11000"/>
          </a:blip>
          <a:stretch>
            <a:fillRect/>
          </a:stretch>
        </p:blipFill>
        <p:spPr>
          <a:xfrm>
            <a:off x="0" y="0"/>
            <a:ext cx="9144000" cy="5143500"/>
          </a:xfrm>
          <a:prstGeom prst="rect">
            <a:avLst/>
          </a:prstGeom>
          <a:noFill/>
          <a:ln>
            <a:noFill/>
          </a:ln>
        </p:spPr>
      </p:pic>
      <p:sp>
        <p:nvSpPr>
          <p:cNvPr id="932" name="Google Shape;932;p88"/>
          <p:cNvSpPr txBox="1"/>
          <p:nvPr>
            <p:ph type="ctrTitle"/>
          </p:nvPr>
        </p:nvSpPr>
        <p:spPr>
          <a:xfrm>
            <a:off x="267300" y="153600"/>
            <a:ext cx="8520600" cy="108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a:t>Connect with us!</a:t>
            </a:r>
            <a:endParaRPr b="1"/>
          </a:p>
        </p:txBody>
      </p:sp>
      <p:sp>
        <p:nvSpPr>
          <p:cNvPr id="933" name="Google Shape;933;p88"/>
          <p:cNvSpPr txBox="1"/>
          <p:nvPr>
            <p:ph idx="1" type="subTitle"/>
          </p:nvPr>
        </p:nvSpPr>
        <p:spPr>
          <a:xfrm>
            <a:off x="311700" y="11617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a:solidFill>
                  <a:schemeClr val="dk1"/>
                </a:solidFill>
              </a:rPr>
              <a:t>Open Phytoliths Community Launch Event</a:t>
            </a:r>
            <a:endParaRPr b="1">
              <a:solidFill>
                <a:schemeClr val="dk1"/>
              </a:solidFill>
            </a:endParaRPr>
          </a:p>
        </p:txBody>
      </p:sp>
      <p:sp>
        <p:nvSpPr>
          <p:cNvPr id="934" name="Google Shape;934;p88"/>
          <p:cNvSpPr txBox="1"/>
          <p:nvPr/>
        </p:nvSpPr>
        <p:spPr>
          <a:xfrm>
            <a:off x="1768775" y="2042625"/>
            <a:ext cx="71565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t>Please join our Slack workspace here: </a:t>
            </a:r>
            <a:r>
              <a:rPr b="1" lang="en-GB" u="sng">
                <a:solidFill>
                  <a:schemeClr val="hlink"/>
                </a:solidFill>
                <a:hlinkClick r:id="rId4"/>
              </a:rPr>
              <a:t>https://join.slack.com/t/openphytoliths/shared_invite/zt-1akxgco84-cz4Dii0Q5gXeb9J49UgYoQ</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Join our mailing list: </a:t>
            </a:r>
            <a:r>
              <a:rPr b="1" lang="en-GB" u="sng">
                <a:solidFill>
                  <a:schemeClr val="hlink"/>
                </a:solidFill>
                <a:hlinkClick r:id="rId5"/>
              </a:rPr>
              <a:t>complete this form</a:t>
            </a:r>
            <a:r>
              <a:rPr b="1" lang="en-GB"/>
              <a:t>.</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Take a look at our NEW multi-lingual website!: </a:t>
            </a:r>
            <a:r>
              <a:rPr b="1" lang="en-GB" sz="1100" u="sng">
                <a:solidFill>
                  <a:schemeClr val="hlink"/>
                </a:solidFill>
                <a:hlinkClick r:id="rId6"/>
              </a:rPr>
              <a:t>Open Phytoliths (open-phytoliths.netlify.app)</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We are also on twitter (</a:t>
            </a:r>
            <a:r>
              <a:rPr lang="en-GB" sz="1100" u="sng">
                <a:solidFill>
                  <a:schemeClr val="hlink"/>
                </a:solidFill>
                <a:hlinkClick r:id="rId7"/>
              </a:rPr>
              <a:t>Open Phytoliths (@open_phytoliths) / Twitter</a:t>
            </a:r>
            <a:r>
              <a:rPr b="1" lang="en-GB"/>
              <a:t>) and facebook (</a:t>
            </a:r>
            <a:r>
              <a:rPr lang="en-GB" sz="1100" u="sng">
                <a:solidFill>
                  <a:schemeClr val="hlink"/>
                </a:solidFill>
                <a:hlinkClick r:id="rId8"/>
              </a:rPr>
              <a:t>Open Fitolitos | Facebook</a:t>
            </a:r>
            <a:r>
              <a:rPr b="1" lang="en-GB"/>
              <a:t>)!</a:t>
            </a:r>
            <a:endParaRPr b="1"/>
          </a:p>
          <a:p>
            <a:pPr indent="0" lvl="0" marL="0" rtl="0" algn="l">
              <a:spcBef>
                <a:spcPts val="0"/>
              </a:spcBef>
              <a:spcAft>
                <a:spcPts val="0"/>
              </a:spcAft>
              <a:buNone/>
            </a:pPr>
            <a:r>
              <a:rPr b="1" lang="en-GB"/>
              <a:t> </a:t>
            </a:r>
            <a:endParaRPr b="1"/>
          </a:p>
        </p:txBody>
      </p:sp>
      <p:pic>
        <p:nvPicPr>
          <p:cNvPr id="935" name="Google Shape;935;p88"/>
          <p:cNvPicPr preferRelativeResize="0"/>
          <p:nvPr/>
        </p:nvPicPr>
        <p:blipFill>
          <a:blip r:embed="rId9">
            <a:alphaModFix/>
          </a:blip>
          <a:stretch>
            <a:fillRect/>
          </a:stretch>
        </p:blipFill>
        <p:spPr>
          <a:xfrm>
            <a:off x="134075" y="2262440"/>
            <a:ext cx="1485396" cy="386200"/>
          </a:xfrm>
          <a:prstGeom prst="rect">
            <a:avLst/>
          </a:prstGeom>
          <a:noFill/>
          <a:ln>
            <a:noFill/>
          </a:ln>
        </p:spPr>
      </p:pic>
      <p:sp>
        <p:nvSpPr>
          <p:cNvPr id="936" name="Google Shape;936;p88"/>
          <p:cNvSpPr txBox="1"/>
          <p:nvPr/>
        </p:nvSpPr>
        <p:spPr>
          <a:xfrm>
            <a:off x="134075" y="2828750"/>
            <a:ext cx="193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rPr>
              <a:t>📧📧📧</a:t>
            </a:r>
            <a:endParaRPr sz="2800"/>
          </a:p>
        </p:txBody>
      </p:sp>
      <p:sp>
        <p:nvSpPr>
          <p:cNvPr id="937" name="Google Shape;937;p88"/>
          <p:cNvSpPr txBox="1"/>
          <p:nvPr/>
        </p:nvSpPr>
        <p:spPr>
          <a:xfrm>
            <a:off x="153250" y="3451025"/>
            <a:ext cx="183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dk1"/>
                </a:solidFill>
              </a:rPr>
              <a:t>💻💻💻</a:t>
            </a:r>
            <a:endParaRPr sz="2800"/>
          </a:p>
        </p:txBody>
      </p:sp>
      <p:pic>
        <p:nvPicPr>
          <p:cNvPr id="938" name="Google Shape;938;p88"/>
          <p:cNvPicPr preferRelativeResize="0"/>
          <p:nvPr/>
        </p:nvPicPr>
        <p:blipFill>
          <a:blip r:embed="rId10">
            <a:alphaModFix/>
          </a:blip>
          <a:stretch>
            <a:fillRect/>
          </a:stretch>
        </p:blipFill>
        <p:spPr>
          <a:xfrm>
            <a:off x="134072" y="4218400"/>
            <a:ext cx="730575" cy="547748"/>
          </a:xfrm>
          <a:prstGeom prst="rect">
            <a:avLst/>
          </a:prstGeom>
          <a:noFill/>
          <a:ln>
            <a:noFill/>
          </a:ln>
        </p:spPr>
      </p:pic>
      <p:pic>
        <p:nvPicPr>
          <p:cNvPr id="939" name="Google Shape;939;p88"/>
          <p:cNvPicPr preferRelativeResize="0"/>
          <p:nvPr/>
        </p:nvPicPr>
        <p:blipFill>
          <a:blip r:embed="rId11">
            <a:alphaModFix/>
          </a:blip>
          <a:stretch>
            <a:fillRect/>
          </a:stretch>
        </p:blipFill>
        <p:spPr>
          <a:xfrm>
            <a:off x="971550" y="4218400"/>
            <a:ext cx="547750" cy="547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0"/>
          <p:cNvSpPr txBox="1"/>
          <p:nvPr>
            <p:ph type="title"/>
          </p:nvPr>
        </p:nvSpPr>
        <p:spPr>
          <a:xfrm>
            <a:off x="60975" y="90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3020">
                <a:solidFill>
                  <a:schemeClr val="accent4"/>
                </a:solidFill>
              </a:rPr>
              <a:t>Code of conduct</a:t>
            </a:r>
            <a:endParaRPr b="1" sz="3020">
              <a:solidFill>
                <a:schemeClr val="accent4"/>
              </a:solidFill>
            </a:endParaRPr>
          </a:p>
        </p:txBody>
      </p:sp>
      <p:sp>
        <p:nvSpPr>
          <p:cNvPr id="318" name="Google Shape;318;p30"/>
          <p:cNvSpPr txBox="1"/>
          <p:nvPr>
            <p:ph idx="1" type="body"/>
          </p:nvPr>
        </p:nvSpPr>
        <p:spPr>
          <a:xfrm>
            <a:off x="116000" y="693800"/>
            <a:ext cx="4134000" cy="3853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b="1" lang="en-GB" sz="1829">
                <a:solidFill>
                  <a:srgbClr val="38761D"/>
                </a:solidFill>
              </a:rPr>
              <a:t>Yes!/encouraged</a:t>
            </a:r>
            <a:endParaRPr b="1" sz="1829">
              <a:solidFill>
                <a:srgbClr val="38761D"/>
              </a:solidFill>
            </a:endParaRPr>
          </a:p>
          <a:p>
            <a:pPr indent="-300672" lvl="0" marL="457200" rtl="0" algn="l">
              <a:lnSpc>
                <a:spcPct val="105000"/>
              </a:lnSpc>
              <a:spcBef>
                <a:spcPts val="1200"/>
              </a:spcBef>
              <a:spcAft>
                <a:spcPts val="0"/>
              </a:spcAft>
              <a:buClr>
                <a:schemeClr val="dk1"/>
              </a:buClr>
              <a:buSzPts val="1135"/>
              <a:buChar char="-"/>
            </a:pPr>
            <a:r>
              <a:rPr lang="en-GB" sz="1729">
                <a:solidFill>
                  <a:schemeClr val="dk1"/>
                </a:solidFill>
              </a:rPr>
              <a:t>Show empathy and kindness toward others</a:t>
            </a:r>
            <a:endParaRPr sz="1729">
              <a:solidFill>
                <a:schemeClr val="dk1"/>
              </a:solidFill>
            </a:endParaRPr>
          </a:p>
          <a:p>
            <a:pPr indent="-300672" lvl="0" marL="457200" rtl="0" algn="l">
              <a:lnSpc>
                <a:spcPct val="105000"/>
              </a:lnSpc>
              <a:spcBef>
                <a:spcPts val="0"/>
              </a:spcBef>
              <a:spcAft>
                <a:spcPts val="0"/>
              </a:spcAft>
              <a:buClr>
                <a:schemeClr val="dk1"/>
              </a:buClr>
              <a:buSzPts val="1135"/>
              <a:buChar char="-"/>
            </a:pPr>
            <a:r>
              <a:rPr lang="en-GB" sz="1729">
                <a:solidFill>
                  <a:schemeClr val="dk1"/>
                </a:solidFill>
              </a:rPr>
              <a:t>Be respectful of differing opinions, viewpoints, experiences and </a:t>
            </a:r>
            <a:r>
              <a:rPr b="1" lang="en-GB" sz="1729">
                <a:solidFill>
                  <a:schemeClr val="dk1"/>
                </a:solidFill>
              </a:rPr>
              <a:t>technological choices</a:t>
            </a:r>
            <a:endParaRPr b="1" sz="1729">
              <a:solidFill>
                <a:schemeClr val="dk1"/>
              </a:solidFill>
            </a:endParaRPr>
          </a:p>
          <a:p>
            <a:pPr indent="-300672" lvl="0" marL="457200" rtl="0" algn="l">
              <a:lnSpc>
                <a:spcPct val="105000"/>
              </a:lnSpc>
              <a:spcBef>
                <a:spcPts val="0"/>
              </a:spcBef>
              <a:spcAft>
                <a:spcPts val="0"/>
              </a:spcAft>
              <a:buClr>
                <a:schemeClr val="dk1"/>
              </a:buClr>
              <a:buSzPts val="1135"/>
              <a:buChar char="-"/>
            </a:pPr>
            <a:r>
              <a:rPr lang="en-GB" sz="1729">
                <a:solidFill>
                  <a:schemeClr val="dk1"/>
                </a:solidFill>
              </a:rPr>
              <a:t>Give and gracefully accepting constructive feedback</a:t>
            </a:r>
            <a:endParaRPr sz="1729">
              <a:solidFill>
                <a:schemeClr val="dk1"/>
              </a:solidFill>
            </a:endParaRPr>
          </a:p>
          <a:p>
            <a:pPr indent="-300672" lvl="0" marL="457200" rtl="0" algn="l">
              <a:lnSpc>
                <a:spcPct val="105000"/>
              </a:lnSpc>
              <a:spcBef>
                <a:spcPts val="0"/>
              </a:spcBef>
              <a:spcAft>
                <a:spcPts val="0"/>
              </a:spcAft>
              <a:buClr>
                <a:schemeClr val="dk1"/>
              </a:buClr>
              <a:buSzPts val="1135"/>
              <a:buChar char="-"/>
            </a:pPr>
            <a:r>
              <a:rPr lang="en-GB" sz="1729">
                <a:solidFill>
                  <a:schemeClr val="dk1"/>
                </a:solidFill>
              </a:rPr>
              <a:t>Take responsibility for mistakes and any impact on others, learn from the experience</a:t>
            </a:r>
            <a:endParaRPr sz="1729">
              <a:solidFill>
                <a:schemeClr val="dk1"/>
              </a:solidFill>
            </a:endParaRPr>
          </a:p>
          <a:p>
            <a:pPr indent="-300672" lvl="0" marL="457200" rtl="0" algn="l">
              <a:lnSpc>
                <a:spcPct val="105000"/>
              </a:lnSpc>
              <a:spcBef>
                <a:spcPts val="0"/>
              </a:spcBef>
              <a:spcAft>
                <a:spcPts val="0"/>
              </a:spcAft>
              <a:buClr>
                <a:schemeClr val="dk1"/>
              </a:buClr>
              <a:buSzPts val="1135"/>
              <a:buChar char="-"/>
            </a:pPr>
            <a:r>
              <a:rPr lang="en-GB" sz="1729">
                <a:solidFill>
                  <a:schemeClr val="dk1"/>
                </a:solidFill>
              </a:rPr>
              <a:t>Taking breaks to recharge!</a:t>
            </a:r>
            <a:endParaRPr sz="1729">
              <a:solidFill>
                <a:schemeClr val="dk1"/>
              </a:solidFill>
            </a:endParaRPr>
          </a:p>
          <a:p>
            <a:pPr indent="0" lvl="0" marL="0" rtl="0" algn="l">
              <a:lnSpc>
                <a:spcPct val="105000"/>
              </a:lnSpc>
              <a:spcBef>
                <a:spcPts val="1200"/>
              </a:spcBef>
              <a:spcAft>
                <a:spcPts val="1200"/>
              </a:spcAft>
              <a:buSzPts val="935"/>
              <a:buNone/>
            </a:pPr>
            <a:r>
              <a:t/>
            </a:r>
            <a:endParaRPr sz="1729"/>
          </a:p>
        </p:txBody>
      </p:sp>
      <p:sp>
        <p:nvSpPr>
          <p:cNvPr id="319" name="Google Shape;319;p30"/>
          <p:cNvSpPr txBox="1"/>
          <p:nvPr/>
        </p:nvSpPr>
        <p:spPr>
          <a:xfrm>
            <a:off x="4214575" y="406800"/>
            <a:ext cx="4746000" cy="34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FF0000"/>
                </a:solidFill>
              </a:rPr>
              <a:t>No harassment</a:t>
            </a:r>
            <a:endParaRPr b="1" sz="1700">
              <a:solidFill>
                <a:srgbClr val="FF0000"/>
              </a:solidFill>
            </a:endParaRPr>
          </a:p>
          <a:p>
            <a:pPr indent="-323850" lvl="0" marL="457200" rtl="0" algn="l">
              <a:lnSpc>
                <a:spcPct val="115000"/>
              </a:lnSpc>
              <a:spcBef>
                <a:spcPts val="1200"/>
              </a:spcBef>
              <a:spcAft>
                <a:spcPts val="0"/>
              </a:spcAft>
              <a:buClr>
                <a:schemeClr val="dk1"/>
              </a:buClr>
              <a:buSzPts val="1500"/>
              <a:buChar char="-"/>
            </a:pPr>
            <a:r>
              <a:rPr lang="en-GB" sz="1500">
                <a:solidFill>
                  <a:schemeClr val="dk1"/>
                </a:solidFill>
              </a:rPr>
              <a:t>Verbal and text comments that reinforce social structures of domination related to gender, gender identity and expression, sexual orientation, ability, physical appearance, body size, race, age, religion or work experience.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Use of sexual or discriminatory imagery, comments, or jokes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Deliberate intimidation, disruption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Unwelcome sexual attention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GB" sz="1500">
                <a:solidFill>
                  <a:schemeClr val="dk1"/>
                </a:solidFill>
              </a:rPr>
              <a:t>Advocating for, or encouraging, any of the above behaviour</a:t>
            </a:r>
            <a:endParaRPr sz="1100"/>
          </a:p>
        </p:txBody>
      </p:sp>
      <p:sp>
        <p:nvSpPr>
          <p:cNvPr id="320" name="Google Shape;320;p30"/>
          <p:cNvSpPr txBox="1"/>
          <p:nvPr/>
        </p:nvSpPr>
        <p:spPr>
          <a:xfrm>
            <a:off x="0" y="4460100"/>
            <a:ext cx="9027900" cy="68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1600">
                <a:solidFill>
                  <a:srgbClr val="000000"/>
                </a:solidFill>
              </a:rPr>
              <a:t>Please contact us about any violations: </a:t>
            </a:r>
            <a:r>
              <a:rPr lang="en-GB">
                <a:solidFill>
                  <a:srgbClr val="000000"/>
                </a:solidFill>
              </a:rPr>
              <a:t>Emma Karoune (</a:t>
            </a:r>
            <a:r>
              <a:rPr lang="en-GB" u="sng">
                <a:solidFill>
                  <a:srgbClr val="0097A7"/>
                </a:solidFill>
                <a:hlinkClick r:id="rId3">
                  <a:extLst>
                    <a:ext uri="{A12FA001-AC4F-418D-AE19-62706E023703}">
                      <ahyp:hlinkClr val="tx"/>
                    </a:ext>
                  </a:extLst>
                </a:hlinkClick>
              </a:rPr>
              <a:t>ekaroune@googlemail.com</a:t>
            </a:r>
            <a:r>
              <a:rPr lang="en-GB">
                <a:solidFill>
                  <a:srgbClr val="000000"/>
                </a:solidFill>
              </a:rPr>
              <a:t>)</a:t>
            </a:r>
            <a:r>
              <a:rPr lang="en-GB"/>
              <a:t>, </a:t>
            </a:r>
            <a:r>
              <a:rPr lang="en-GB">
                <a:solidFill>
                  <a:srgbClr val="000000"/>
                </a:solidFill>
              </a:rPr>
              <a:t>Celine Kerfant </a:t>
            </a:r>
            <a:r>
              <a:rPr lang="en-GB"/>
              <a:t>(</a:t>
            </a:r>
            <a:r>
              <a:rPr lang="en-GB" u="sng">
                <a:solidFill>
                  <a:srgbClr val="0097A7"/>
                </a:solidFill>
                <a:hlinkClick r:id="rId4">
                  <a:extLst>
                    <a:ext uri="{A12FA001-AC4F-418D-AE19-62706E023703}">
                      <ahyp:hlinkClr val="tx"/>
                    </a:ext>
                  </a:extLst>
                </a:hlinkClick>
              </a:rPr>
              <a:t>celineemmanuelle.kerfant@upf.edu</a:t>
            </a:r>
            <a:r>
              <a:rPr lang="en-GB">
                <a:solidFill>
                  <a:srgbClr val="000000"/>
                </a:solidFill>
              </a:rPr>
              <a:t>). </a:t>
            </a:r>
            <a:endParaRPr sz="1000"/>
          </a:p>
        </p:txBody>
      </p:sp>
      <p:sp>
        <p:nvSpPr>
          <p:cNvPr id="321" name="Google Shape;321;p30"/>
          <p:cNvSpPr txBox="1"/>
          <p:nvPr/>
        </p:nvSpPr>
        <p:spPr>
          <a:xfrm>
            <a:off x="4214575" y="3812100"/>
            <a:ext cx="4837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a:solidFill>
                  <a:srgbClr val="FF0000"/>
                </a:solidFill>
              </a:rPr>
              <a:t>If the Code of Conduct is violated you will be asked to stop or leave the space.</a:t>
            </a:r>
            <a:endParaRPr b="1" sz="15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1"/>
          <p:cNvPicPr preferRelativeResize="0"/>
          <p:nvPr/>
        </p:nvPicPr>
        <p:blipFill>
          <a:blip r:embed="rId3">
            <a:alphaModFix amt="22000"/>
          </a:blip>
          <a:stretch>
            <a:fillRect/>
          </a:stretch>
        </p:blipFill>
        <p:spPr>
          <a:xfrm>
            <a:off x="0" y="0"/>
            <a:ext cx="9144000" cy="5143496"/>
          </a:xfrm>
          <a:prstGeom prst="rect">
            <a:avLst/>
          </a:prstGeom>
          <a:noFill/>
          <a:ln>
            <a:noFill/>
          </a:ln>
        </p:spPr>
      </p:pic>
      <p:sp>
        <p:nvSpPr>
          <p:cNvPr id="327" name="Google Shape;327;p31"/>
          <p:cNvSpPr txBox="1"/>
          <p:nvPr>
            <p:ph type="title"/>
          </p:nvPr>
        </p:nvSpPr>
        <p:spPr>
          <a:xfrm>
            <a:off x="311700" y="825100"/>
            <a:ext cx="8520600" cy="278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en-GB" sz="5040"/>
              <a:t>Open Access Publishing</a:t>
            </a:r>
            <a:endParaRPr b="1" sz="5040"/>
          </a:p>
        </p:txBody>
      </p:sp>
      <p:sp>
        <p:nvSpPr>
          <p:cNvPr id="328" name="Google Shape;328;p31"/>
          <p:cNvSpPr txBox="1"/>
          <p:nvPr/>
        </p:nvSpPr>
        <p:spPr>
          <a:xfrm>
            <a:off x="247550" y="4675900"/>
            <a:ext cx="87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t>@open_phytoliths, slides on Zenodo: </a:t>
            </a:r>
            <a:r>
              <a:rPr b="1" lang="en-GB" sz="1800" u="sng">
                <a:solidFill>
                  <a:schemeClr val="accent5"/>
                </a:solidFill>
                <a:hlinkClick r:id="rId4">
                  <a:extLst>
                    <a:ext uri="{A12FA001-AC4F-418D-AE19-62706E023703}">
                      <ahyp:hlinkClr val="tx"/>
                    </a:ext>
                  </a:extLst>
                </a:hlinkClick>
              </a:rPr>
              <a:t>https://doi.org/10.5281/zenodo.7669467</a:t>
            </a:r>
            <a:r>
              <a:rPr b="1" lang="en-GB" sz="1800"/>
              <a:t> </a:t>
            </a:r>
            <a:endParaRPr b="1"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311700" y="1122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solidFill>
                  <a:schemeClr val="accent1"/>
                </a:solidFill>
              </a:rPr>
              <a:t>Learning objectives</a:t>
            </a:r>
            <a:endParaRPr b="1" sz="2720">
              <a:solidFill>
                <a:schemeClr val="accent1"/>
              </a:solidFill>
            </a:endParaRPr>
          </a:p>
        </p:txBody>
      </p:sp>
      <p:sp>
        <p:nvSpPr>
          <p:cNvPr id="334" name="Google Shape;334;p32"/>
          <p:cNvSpPr txBox="1"/>
          <p:nvPr>
            <p:ph idx="1" type="body"/>
          </p:nvPr>
        </p:nvSpPr>
        <p:spPr>
          <a:xfrm>
            <a:off x="311700" y="1729213"/>
            <a:ext cx="8520600" cy="12249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Clr>
                <a:schemeClr val="dk1"/>
              </a:buClr>
              <a:buSzPts val="2000"/>
              <a:buChar char="●"/>
            </a:pPr>
            <a:r>
              <a:rPr lang="en-GB" sz="2000">
                <a:solidFill>
                  <a:schemeClr val="dk1"/>
                </a:solidFill>
                <a:highlight>
                  <a:srgbClr val="FFFFFF"/>
                </a:highlight>
              </a:rPr>
              <a:t>To explain the difference between open access options. </a:t>
            </a:r>
            <a:endParaRPr sz="2000">
              <a:solidFill>
                <a:schemeClr val="dk1"/>
              </a:solidFill>
              <a:highlight>
                <a:srgbClr val="FFFFFF"/>
              </a:highlight>
            </a:endParaRPr>
          </a:p>
          <a:p>
            <a:pPr indent="-355600" lvl="0" marL="457200" rtl="0" algn="l">
              <a:spcBef>
                <a:spcPts val="0"/>
              </a:spcBef>
              <a:spcAft>
                <a:spcPts val="0"/>
              </a:spcAft>
              <a:buClr>
                <a:schemeClr val="dk1"/>
              </a:buClr>
              <a:buSzPts val="2000"/>
              <a:buChar char="●"/>
            </a:pPr>
            <a:r>
              <a:rPr lang="en-GB" sz="2000">
                <a:solidFill>
                  <a:schemeClr val="dk1"/>
                </a:solidFill>
                <a:highlight>
                  <a:srgbClr val="FFFFFF"/>
                </a:highlight>
              </a:rPr>
              <a:t>To demonstrate the range of research outputs that can be made open access. </a:t>
            </a:r>
            <a:endParaRPr sz="2000"/>
          </a:p>
        </p:txBody>
      </p:sp>
      <p:sp>
        <p:nvSpPr>
          <p:cNvPr id="335" name="Google Shape;335;p32"/>
          <p:cNvSpPr txBox="1"/>
          <p:nvPr>
            <p:ph type="title"/>
          </p:nvPr>
        </p:nvSpPr>
        <p:spPr>
          <a:xfrm>
            <a:off x="311700" y="2987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GB" sz="2720">
                <a:solidFill>
                  <a:schemeClr val="accent1"/>
                </a:solidFill>
              </a:rPr>
              <a:t>Learning outcomes</a:t>
            </a:r>
            <a:endParaRPr b="1" sz="2720">
              <a:solidFill>
                <a:schemeClr val="accent1"/>
              </a:solidFill>
            </a:endParaRPr>
          </a:p>
        </p:txBody>
      </p:sp>
      <p:sp>
        <p:nvSpPr>
          <p:cNvPr id="336" name="Google Shape;336;p32"/>
          <p:cNvSpPr txBox="1"/>
          <p:nvPr/>
        </p:nvSpPr>
        <p:spPr>
          <a:xfrm>
            <a:off x="369500" y="3560375"/>
            <a:ext cx="8215200" cy="120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Char char="●"/>
            </a:pPr>
            <a:r>
              <a:rPr lang="en-GB" sz="2000">
                <a:solidFill>
                  <a:schemeClr val="dk1"/>
                </a:solidFill>
                <a:highlight>
                  <a:srgbClr val="FFFFFF"/>
                </a:highlight>
              </a:rPr>
              <a:t>To understand the difference between open access options. </a:t>
            </a:r>
            <a:endParaRPr sz="2000">
              <a:solidFill>
                <a:schemeClr val="dk1"/>
              </a:solidFill>
              <a:highlight>
                <a:srgbClr val="FFFFFF"/>
              </a:highlight>
            </a:endParaRPr>
          </a:p>
          <a:p>
            <a:pPr indent="-355600" lvl="0" marL="457200" rtl="0" algn="l">
              <a:lnSpc>
                <a:spcPct val="115000"/>
              </a:lnSpc>
              <a:spcBef>
                <a:spcPts val="0"/>
              </a:spcBef>
              <a:spcAft>
                <a:spcPts val="0"/>
              </a:spcAft>
              <a:buClr>
                <a:schemeClr val="dk1"/>
              </a:buClr>
              <a:buSzPts val="2000"/>
              <a:buChar char="●"/>
            </a:pPr>
            <a:r>
              <a:rPr lang="en-GB" sz="2000">
                <a:solidFill>
                  <a:schemeClr val="dk1"/>
                </a:solidFill>
                <a:highlight>
                  <a:srgbClr val="FFFFFF"/>
                </a:highlight>
              </a:rPr>
              <a:t>To know the range of research outputs that can be made open access. </a:t>
            </a:r>
            <a:endParaRPr sz="2000">
              <a:solidFill>
                <a:schemeClr val="dk1"/>
              </a:solidFill>
              <a:highlight>
                <a:srgbClr val="FFFFFF"/>
              </a:highlight>
            </a:endParaRPr>
          </a:p>
        </p:txBody>
      </p:sp>
      <p:sp>
        <p:nvSpPr>
          <p:cNvPr id="337" name="Google Shape;337;p32"/>
          <p:cNvSpPr txBox="1"/>
          <p:nvPr/>
        </p:nvSpPr>
        <p:spPr>
          <a:xfrm>
            <a:off x="369500" y="201825"/>
            <a:ext cx="8607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800">
                <a:solidFill>
                  <a:schemeClr val="accent4"/>
                </a:solidFill>
              </a:rPr>
              <a:t>What we are learning about in this workshop</a:t>
            </a:r>
            <a:endParaRPr b="1" sz="2800">
              <a:solidFill>
                <a:schemeClr val="accent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unchcardVTI">
  <a:themeElements>
    <a:clrScheme name="AnalogousFromRegularSeedLeftStep">
      <a:dk1>
        <a:srgbClr val="000000"/>
      </a:dk1>
      <a:lt1>
        <a:srgbClr val="FFFFFF"/>
      </a:lt1>
      <a:dk2>
        <a:srgbClr val="30213A"/>
      </a:dk2>
      <a:lt2>
        <a:srgbClr val="E7E2E8"/>
      </a:lt2>
      <a:accent1>
        <a:srgbClr val="35B821"/>
      </a:accent1>
      <a:accent2>
        <a:srgbClr val="6CB313"/>
      </a:accent2>
      <a:accent3>
        <a:srgbClr val="A2A61D"/>
      </a:accent3>
      <a:accent4>
        <a:srgbClr val="D58C17"/>
      </a:accent4>
      <a:accent5>
        <a:srgbClr val="E74F29"/>
      </a:accent5>
      <a:accent6>
        <a:srgbClr val="D51741"/>
      </a:accent6>
      <a:hlink>
        <a:srgbClr val="AE3F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